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422030" y="1371600"/>
            <a:ext cx="8229600"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defRPr sz="48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en-US" smtClean="0"/>
              <a:t>Click to edit Master title style</a:t>
            </a:r>
            <a:endParaRPr kumimoji="0" lang="en-US"/>
          </a:p>
        </p:txBody>
      </p:sp>
      <p:sp>
        <p:nvSpPr>
          <p:cNvPr id="28" name="Date Placeholder 27"/>
          <p:cNvSpPr>
            <a:spLocks noGrp="1"/>
          </p:cNvSpPr>
          <p:nvPr>
            <p:ph type="dt" sz="half" idx="10"/>
          </p:nvPr>
        </p:nvSpPr>
        <p:spPr/>
        <p:txBody>
          <a:bodyPr/>
          <a:lstStyle/>
          <a:p>
            <a:fld id="{3381BB4F-FE72-45DE-A56D-3BB6CA5269F2}" type="datetimeFigureOut">
              <a:rPr lang="en-US" smtClean="0"/>
              <a:t>3/9/2022</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a:lstStyle/>
          <a:p>
            <a:fld id="{CB3B0E2C-079D-4476-B2B4-BF5FECD38D08}" type="slidenum">
              <a:rPr lang="en-US" smtClean="0"/>
              <a:t>‹#›</a:t>
            </a:fld>
            <a:endParaRPr lang="en-US"/>
          </a:p>
        </p:txBody>
      </p:sp>
      <p:sp>
        <p:nvSpPr>
          <p:cNvPr id="9" name="Subtitle 8"/>
          <p:cNvSpPr>
            <a:spLocks noGrp="1"/>
          </p:cNvSpPr>
          <p:nvPr>
            <p:ph type="subTitle" idx="1"/>
          </p:nvPr>
        </p:nvSpPr>
        <p:spPr>
          <a:xfrm>
            <a:off x="1371600" y="3331698"/>
            <a:ext cx="6400800" cy="1752600"/>
          </a:xfrm>
        </p:spPr>
        <p:txBody>
          <a:bodyPr/>
          <a:lstStyle>
            <a:lvl1pPr marL="0" indent="0" algn="ct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381BB4F-FE72-45DE-A56D-3BB6CA5269F2}" type="datetimeFigureOut">
              <a:rPr lang="en-US" smtClean="0"/>
              <a:t>3/9/2022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3B0E2C-079D-4476-B2B4-BF5FECD38D0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381BB4F-FE72-45DE-A56D-3BB6CA5269F2}" type="datetimeFigureOut">
              <a:rPr lang="en-US" smtClean="0"/>
              <a:t>3/9/2022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3B0E2C-079D-4476-B2B4-BF5FECD38D0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381BB4F-FE72-45DE-A56D-3BB6CA5269F2}" type="datetimeFigureOut">
              <a:rPr lang="en-US" smtClean="0"/>
              <a:t>3/9/2022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3B0E2C-079D-4476-B2B4-BF5FECD38D0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609600"/>
            <a:ext cx="7086600" cy="1828800"/>
          </a:xfrm>
        </p:spPr>
        <p:txBody>
          <a:bodyPr vert="horz" bIns="0" anchor="b">
            <a:noAutofit/>
            <a:scene3d>
              <a:camera prst="orthographicFront"/>
              <a:lightRig rig="soft" dir="t">
                <a:rot lat="0" lon="0" rev="17220000"/>
              </a:lightRig>
            </a:scene3d>
            <a:sp3d prstMaterial="softEdge">
              <a:bevelT w="38100" h="38100"/>
              <a:contourClr>
                <a:schemeClr val="tx2">
                  <a:shade val="50000"/>
                </a:schemeClr>
              </a:contourClr>
            </a:sp3d>
          </a:bodyPr>
          <a:lstStyle>
            <a:lvl1pPr algn="l" rtl="0">
              <a:spcBef>
                <a:spcPct val="0"/>
              </a:spcBef>
              <a:buNone/>
              <a:defRPr sz="4800" b="1" cap="none" baseline="0">
                <a:ln w="6350">
                  <a:noFill/>
                </a:ln>
                <a:solidFill>
                  <a:schemeClr val="accent1">
                    <a:tint val="90000"/>
                    <a:satMod val="120000"/>
                  </a:schemeClr>
                </a:solidFill>
                <a:effectLst>
                  <a:outerShdw blurRad="114300" dist="101600" dir="2700000" algn="tl" rotWithShape="0">
                    <a:srgbClr val="000000">
                      <a:alpha val="40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600200" y="2507786"/>
            <a:ext cx="7086600" cy="1509712"/>
          </a:xfrm>
        </p:spPr>
        <p:txBody>
          <a:bodyPr anchor="t"/>
          <a:lstStyle>
            <a:lvl1pPr marL="73152" indent="0" algn="l">
              <a:buNone/>
              <a:defRPr sz="20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3381BB4F-FE72-45DE-A56D-3BB6CA5269F2}" type="datetimeFigureOut">
              <a:rPr lang="en-US" smtClean="0"/>
              <a:t>3/9/2022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924800" y="6416675"/>
            <a:ext cx="762000" cy="365125"/>
          </a:xfrm>
        </p:spPr>
        <p:txBody>
          <a:bodyPr/>
          <a:lstStyle/>
          <a:p>
            <a:fld id="{CB3B0E2C-079D-4476-B2B4-BF5FECD38D08}"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381BB4F-FE72-45DE-A56D-3BB6CA5269F2}" type="datetimeFigureOut">
              <a:rPr lang="en-US" smtClean="0"/>
              <a:t>3/9/2022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3B0E2C-079D-4476-B2B4-BF5FECD38D08}"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535112"/>
            <a:ext cx="4040188"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535112"/>
            <a:ext cx="4041775"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362200"/>
            <a:ext cx="4040188"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362200"/>
            <a:ext cx="4041775"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3381BB4F-FE72-45DE-A56D-3BB6CA5269F2}" type="datetimeFigureOut">
              <a:rPr lang="en-US" smtClean="0"/>
              <a:t>3/9/2022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3B0E2C-079D-4476-B2B4-BF5FECD38D08}"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3381BB4F-FE72-45DE-A56D-3BB6CA5269F2}" type="datetimeFigureOut">
              <a:rPr lang="en-US" smtClean="0"/>
              <a:t>3/9/2022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3B0E2C-079D-4476-B2B4-BF5FECD38D08}"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81BB4F-FE72-45DE-A56D-3BB6CA5269F2}" type="datetimeFigureOut">
              <a:rPr lang="en-US" smtClean="0"/>
              <a:t>3/9/2022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3B0E2C-079D-4476-B2B4-BF5FECD38D0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vert="horz" anchor="b">
            <a:normAutofit/>
            <a:sp3d prstMaterial="softEdge"/>
          </a:bodyPr>
          <a:lstStyle>
            <a:lvl1pPr algn="l">
              <a:buNone/>
              <a:defRPr sz="2200" b="0">
                <a:ln w="6350">
                  <a:noFill/>
                </a:ln>
                <a:solidFill>
                  <a:schemeClr val="accent1">
                    <a:tint val="73000"/>
                    <a:satMod val="180000"/>
                  </a:schemeClr>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524000"/>
            <a:ext cx="3008313" cy="4602163"/>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273050"/>
            <a:ext cx="5111750" cy="5853113"/>
          </a:xfrm>
        </p:spPr>
        <p:txBody>
          <a:bodyPr/>
          <a:lstStyle>
            <a:lvl1pPr>
              <a:defRPr sz="2600"/>
            </a:lvl1pPr>
            <a:lvl2pPr>
              <a:defRPr sz="2400"/>
            </a:lvl2pPr>
            <a:lvl3pPr>
              <a:defRPr sz="22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381BB4F-FE72-45DE-A56D-3BB6CA5269F2}" type="datetimeFigureOut">
              <a:rPr lang="en-US" smtClean="0"/>
              <a:t>3/9/2022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3B0E2C-079D-4476-B2B4-BF5FECD38D08}"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00" y="609600"/>
            <a:ext cx="5486400" cy="522288"/>
          </a:xfrm>
        </p:spPr>
        <p:txBody>
          <a:bodyPr lIns="45720" rIns="45720" bIns="0" anchor="b">
            <a:sp3d prstMaterial="softEdge"/>
          </a:bodyPr>
          <a:lstStyle>
            <a:lvl1pPr algn="ctr">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828800" y="1831975"/>
            <a:ext cx="5486400" cy="3962400"/>
          </a:xfrm>
          <a:solidFill>
            <a:schemeClr val="bg2"/>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lstStyle>
          <a:p>
            <a:pPr marL="0" algn="l" rtl="0" eaLnBrk="1" latinLnBrk="0" hangingPunct="1"/>
            <a:r>
              <a:rPr kumimoji="0" lang="en-US" smtClean="0">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4" name="Text Placeholder 3"/>
          <p:cNvSpPr>
            <a:spLocks noGrp="1"/>
          </p:cNvSpPr>
          <p:nvPr>
            <p:ph type="body" sz="half" idx="2"/>
          </p:nvPr>
        </p:nvSpPr>
        <p:spPr>
          <a:xfrm>
            <a:off x="1828800" y="1166787"/>
            <a:ext cx="5486400" cy="530352"/>
          </a:xfrm>
        </p:spPr>
        <p:txBody>
          <a:bodyPr lIns="45720" tIns="45720" rIns="45720" anchor="t"/>
          <a:lstStyle>
            <a:lvl1pPr marL="0" indent="0" algn="ctr">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3381BB4F-FE72-45DE-A56D-3BB6CA5269F2}" type="datetimeFigureOut">
              <a:rPr lang="en-US" smtClean="0"/>
              <a:t>3/9/2022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3B0E2C-079D-4476-B2B4-BF5FECD38D08}"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8229600" cy="470916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457200" y="6416675"/>
            <a:ext cx="2133600" cy="365125"/>
          </a:xfrm>
          <a:prstGeom prst="rect">
            <a:avLst/>
          </a:prstGeom>
        </p:spPr>
        <p:txBody>
          <a:bodyPr vert="horz" anchor="b"/>
          <a:lstStyle>
            <a:lvl1pPr algn="l" eaLnBrk="1" latinLnBrk="0" hangingPunct="1">
              <a:defRPr kumimoji="0" sz="1200">
                <a:solidFill>
                  <a:schemeClr val="tx1">
                    <a:shade val="50000"/>
                  </a:schemeClr>
                </a:solidFill>
              </a:defRPr>
            </a:lvl1pPr>
          </a:lstStyle>
          <a:p>
            <a:fld id="{3381BB4F-FE72-45DE-A56D-3BB6CA5269F2}" type="datetimeFigureOut">
              <a:rPr lang="en-US" smtClean="0"/>
              <a:t>3/9/2022</a:t>
            </a:fld>
            <a:endParaRPr lang="en-US"/>
          </a:p>
        </p:txBody>
      </p:sp>
      <p:sp>
        <p:nvSpPr>
          <p:cNvPr id="3" name="Footer Placeholder 2"/>
          <p:cNvSpPr>
            <a:spLocks noGrp="1"/>
          </p:cNvSpPr>
          <p:nvPr>
            <p:ph type="ftr" sz="quarter" idx="3"/>
          </p:nvPr>
        </p:nvSpPr>
        <p:spPr>
          <a:xfrm>
            <a:off x="3124200" y="6416675"/>
            <a:ext cx="2895600" cy="365125"/>
          </a:xfrm>
          <a:prstGeom prst="rect">
            <a:avLst/>
          </a:prstGeom>
        </p:spPr>
        <p:txBody>
          <a:bodyPr vert="horz" anchor="b"/>
          <a:lstStyle>
            <a:lvl1pPr algn="ctr" eaLnBrk="1" latinLnBrk="0" hangingPunct="1">
              <a:defRPr kumimoji="0" sz="1200">
                <a:solidFill>
                  <a:schemeClr val="tx1">
                    <a:shade val="50000"/>
                  </a:schemeClr>
                </a:solidFill>
              </a:defRPr>
            </a:lvl1pPr>
          </a:lstStyle>
          <a:p>
            <a:endParaRPr lang="en-US"/>
          </a:p>
        </p:txBody>
      </p:sp>
      <p:sp>
        <p:nvSpPr>
          <p:cNvPr id="23" name="Slide Number Placeholder 22"/>
          <p:cNvSpPr>
            <a:spLocks noGrp="1"/>
          </p:cNvSpPr>
          <p:nvPr>
            <p:ph type="sldNum" sz="quarter" idx="4"/>
          </p:nvPr>
        </p:nvSpPr>
        <p:spPr>
          <a:xfrm>
            <a:off x="7924800" y="6416675"/>
            <a:ext cx="762000" cy="365125"/>
          </a:xfrm>
          <a:prstGeom prst="rect">
            <a:avLst/>
          </a:prstGeom>
        </p:spPr>
        <p:txBody>
          <a:bodyPr vert="horz" lIns="0" rIns="0" anchor="b"/>
          <a:lstStyle>
            <a:lvl1pPr algn="r" eaLnBrk="1" latinLnBrk="0" hangingPunct="1">
              <a:defRPr kumimoji="0" sz="1200">
                <a:solidFill>
                  <a:schemeClr val="tx1">
                    <a:shade val="50000"/>
                  </a:schemeClr>
                </a:solidFill>
              </a:defRPr>
            </a:lvl1pPr>
          </a:lstStyle>
          <a:p>
            <a:fld id="{CB3B0E2C-079D-4476-B2B4-BF5FECD38D08}"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latinLnBrk="0" hangingPunct="1">
        <a:spcBef>
          <a:spcPct val="0"/>
        </a:spcBef>
        <a:buNone/>
        <a:defRPr kumimoji="0" sz="4100" b="1" kern="1200" cap="none"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defRPr>
      </a:lvl1pPr>
    </p:titleStyle>
    <p:body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localhost:8888/lab/tree/Downloads/EDA.ipynb#Observations"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localhost:8888/lab/tree/Downloads/EDA.ipynb#Observations"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localhost:8888/lab/tree/Downloads/EDA.ipynb#Observation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localhost:8888/lab/tree/Downloads/EDA.ipynb#Observations"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localhost:8888/lab/tree/Downloads/EDA.ipynb#Observations" TargetMode="Externa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localhost:8888/lab/tree/Downloads/EDA.ipynb#Observations"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localhost:8888/lab/tree/Downloads/EDA.ipynb#Analyzing-Loan-amount"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localhost:8888/lab/tree/Downloads/EDA.ipynb#Observation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LENDING CLUB CASE STUDY</a:t>
            </a:r>
            <a:endParaRPr lang="en-US" dirty="0"/>
          </a:p>
        </p:txBody>
      </p:sp>
      <p:sp>
        <p:nvSpPr>
          <p:cNvPr id="3" name="Subtitle 2"/>
          <p:cNvSpPr>
            <a:spLocks noGrp="1"/>
          </p:cNvSpPr>
          <p:nvPr>
            <p:ph type="subTitle" idx="1"/>
          </p:nvPr>
        </p:nvSpPr>
        <p:spPr/>
        <p:txBody>
          <a:bodyPr>
            <a:normAutofit/>
          </a:bodyPr>
          <a:lstStyle/>
          <a:p>
            <a:endParaRPr lang="en-US" dirty="0"/>
          </a:p>
          <a:p>
            <a:r>
              <a:rPr lang="en-US" dirty="0" smtClean="0"/>
              <a:t>BY – </a:t>
            </a:r>
            <a:r>
              <a:rPr lang="en-US" dirty="0" err="1" smtClean="0"/>
              <a:t>Sangeet</a:t>
            </a:r>
            <a:r>
              <a:rPr lang="en-US" dirty="0" smtClean="0"/>
              <a:t> and </a:t>
            </a:r>
            <a:r>
              <a:rPr lang="en-US" dirty="0" err="1" smtClean="0"/>
              <a:t>Niharika</a:t>
            </a:r>
            <a:endParaRPr lang="en-US" dirty="0"/>
          </a:p>
        </p:txBody>
      </p:sp>
    </p:spTree>
    <p:extLst>
      <p:ext uri="{BB962C8B-B14F-4D97-AF65-F5344CB8AC3E}">
        <p14:creationId xmlns:p14="http://schemas.microsoft.com/office/powerpoint/2010/main" val="2327653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effectLst/>
              </a:rPr>
              <a:t>Ordered Categorical Variables</a:t>
            </a:r>
            <a:br>
              <a:rPr lang="en-US" dirty="0">
                <a:effectLst/>
              </a:rPr>
            </a:br>
            <a:endParaRPr lang="en-US" dirty="0"/>
          </a:p>
        </p:txBody>
      </p:sp>
      <p:sp>
        <p:nvSpPr>
          <p:cNvPr id="3" name="Content Placeholder 2"/>
          <p:cNvSpPr>
            <a:spLocks noGrp="1"/>
          </p:cNvSpPr>
          <p:nvPr>
            <p:ph idx="1"/>
          </p:nvPr>
        </p:nvSpPr>
        <p:spPr>
          <a:xfrm>
            <a:off x="457200" y="1143000"/>
            <a:ext cx="8229600" cy="5166360"/>
          </a:xfrm>
        </p:spPr>
        <p:txBody>
          <a:bodyPr/>
          <a:lstStyle/>
          <a:p>
            <a:r>
              <a:rPr lang="en-US" b="1" dirty="0"/>
              <a:t>Analyzing Loan paying term</a:t>
            </a:r>
          </a:p>
          <a:p>
            <a:endParaRPr lang="en-US" dirty="0"/>
          </a:p>
        </p:txBody>
      </p:sp>
      <p:pic>
        <p:nvPicPr>
          <p:cNvPr id="4" name="Picture 3"/>
          <p:cNvPicPr/>
          <p:nvPr/>
        </p:nvPicPr>
        <p:blipFill rotWithShape="1">
          <a:blip r:embed="rId2"/>
          <a:srcRect l="21154" t="23945" r="17468" b="17902"/>
          <a:stretch/>
        </p:blipFill>
        <p:spPr bwMode="auto">
          <a:xfrm>
            <a:off x="762000" y="1676400"/>
            <a:ext cx="6781800" cy="3581400"/>
          </a:xfrm>
          <a:prstGeom prst="rect">
            <a:avLst/>
          </a:prstGeom>
          <a:ln>
            <a:noFill/>
          </a:ln>
          <a:extLst>
            <a:ext uri="{53640926-AAD7-44D8-BBD7-CCE9431645EC}">
              <a14:shadowObscured xmlns:a14="http://schemas.microsoft.com/office/drawing/2010/main"/>
            </a:ext>
          </a:extLst>
        </p:spPr>
      </p:pic>
      <p:sp>
        <p:nvSpPr>
          <p:cNvPr id="5" name="Rectangle 4"/>
          <p:cNvSpPr/>
          <p:nvPr/>
        </p:nvSpPr>
        <p:spPr>
          <a:xfrm>
            <a:off x="762000" y="5374619"/>
            <a:ext cx="7315200" cy="1477328"/>
          </a:xfrm>
          <a:prstGeom prst="rect">
            <a:avLst/>
          </a:prstGeom>
        </p:spPr>
        <p:txBody>
          <a:bodyPr wrap="square">
            <a:spAutoFit/>
          </a:bodyPr>
          <a:lstStyle/>
          <a:p>
            <a:r>
              <a:rPr lang="en-US" b="1" dirty="0"/>
              <a:t>Observations</a:t>
            </a:r>
          </a:p>
          <a:p>
            <a:r>
              <a:rPr lang="en-US" dirty="0"/>
              <a:t>From term data, we can say that most of them have taken loan for 36 months as compared to 60 months.</a:t>
            </a:r>
          </a:p>
          <a:p>
            <a:r>
              <a:rPr lang="en-US" dirty="0"/>
              <a:t>Charged Off loan status is also high for 60 months term </a:t>
            </a:r>
            <a:r>
              <a:rPr lang="en-US" dirty="0" err="1"/>
              <a:t>wrt</a:t>
            </a:r>
            <a:r>
              <a:rPr lang="en-US" dirty="0"/>
              <a:t> 36 months.</a:t>
            </a:r>
          </a:p>
        </p:txBody>
      </p:sp>
    </p:spTree>
    <p:extLst>
      <p:ext uri="{BB962C8B-B14F-4D97-AF65-F5344CB8AC3E}">
        <p14:creationId xmlns:p14="http://schemas.microsoft.com/office/powerpoint/2010/main" val="3680952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effectLst/>
              </a:rPr>
              <a:t>Segmented </a:t>
            </a:r>
            <a:r>
              <a:rPr lang="en-US" dirty="0" err="1">
                <a:effectLst/>
              </a:rPr>
              <a:t>Univariate</a:t>
            </a:r>
            <a:r>
              <a:rPr lang="en-US" dirty="0">
                <a:effectLst/>
              </a:rPr>
              <a:t> Analysis</a:t>
            </a:r>
            <a:br>
              <a:rPr lang="en-US" dirty="0">
                <a:effectLst/>
              </a:rPr>
            </a:br>
            <a:endParaRPr lang="en-US" dirty="0"/>
          </a:p>
        </p:txBody>
      </p:sp>
      <p:pic>
        <p:nvPicPr>
          <p:cNvPr id="4" name="Content Placeholder 3"/>
          <p:cNvPicPr>
            <a:picLocks noGrp="1"/>
          </p:cNvPicPr>
          <p:nvPr>
            <p:ph idx="1"/>
          </p:nvPr>
        </p:nvPicPr>
        <p:blipFill rotWithShape="1">
          <a:blip r:embed="rId2"/>
          <a:srcRect l="29327" t="20240" r="27564" b="17047"/>
          <a:stretch/>
        </p:blipFill>
        <p:spPr bwMode="auto">
          <a:xfrm>
            <a:off x="685800" y="914400"/>
            <a:ext cx="5608977" cy="3886200"/>
          </a:xfrm>
          <a:prstGeom prst="rect">
            <a:avLst/>
          </a:prstGeom>
          <a:ln>
            <a:noFill/>
          </a:ln>
          <a:extLst>
            <a:ext uri="{53640926-AAD7-44D8-BBD7-CCE9431645EC}">
              <a14:shadowObscured xmlns:a14="http://schemas.microsoft.com/office/drawing/2010/main"/>
            </a:ext>
          </a:extLst>
        </p:spPr>
      </p:pic>
      <p:sp>
        <p:nvSpPr>
          <p:cNvPr id="5" name="Rectangle 4"/>
          <p:cNvSpPr/>
          <p:nvPr/>
        </p:nvSpPr>
        <p:spPr>
          <a:xfrm>
            <a:off x="838200" y="5181600"/>
            <a:ext cx="7772400" cy="923330"/>
          </a:xfrm>
          <a:prstGeom prst="rect">
            <a:avLst/>
          </a:prstGeom>
        </p:spPr>
        <p:txBody>
          <a:bodyPr wrap="square">
            <a:spAutoFit/>
          </a:bodyPr>
          <a:lstStyle/>
          <a:p>
            <a:r>
              <a:rPr lang="en-US" b="1" dirty="0"/>
              <a:t>Observations</a:t>
            </a:r>
          </a:p>
          <a:p>
            <a:r>
              <a:rPr lang="en-US" dirty="0"/>
              <a:t>From above we can say that, under 14k most of the borrowers take the loan amount and charged off status is also high for those amount.</a:t>
            </a:r>
          </a:p>
        </p:txBody>
      </p:sp>
    </p:spTree>
    <p:extLst>
      <p:ext uri="{BB962C8B-B14F-4D97-AF65-F5344CB8AC3E}">
        <p14:creationId xmlns:p14="http://schemas.microsoft.com/office/powerpoint/2010/main" val="4271402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p:cNvPicPr>
          <p:nvPr>
            <p:ph idx="1"/>
          </p:nvPr>
        </p:nvPicPr>
        <p:blipFill rotWithShape="1">
          <a:blip r:embed="rId2"/>
          <a:srcRect l="23687" t="27944" r="37589" b="28144"/>
          <a:stretch/>
        </p:blipFill>
        <p:spPr bwMode="auto">
          <a:xfrm>
            <a:off x="914400" y="381000"/>
            <a:ext cx="6629400" cy="3733800"/>
          </a:xfrm>
          <a:prstGeom prst="rect">
            <a:avLst/>
          </a:prstGeom>
          <a:ln>
            <a:noFill/>
          </a:ln>
          <a:extLst>
            <a:ext uri="{53640926-AAD7-44D8-BBD7-CCE9431645EC}">
              <a14:shadowObscured xmlns:a14="http://schemas.microsoft.com/office/drawing/2010/main"/>
            </a:ext>
          </a:extLst>
        </p:spPr>
      </p:pic>
      <p:sp>
        <p:nvSpPr>
          <p:cNvPr id="5" name="Rectangle 4"/>
          <p:cNvSpPr/>
          <p:nvPr/>
        </p:nvSpPr>
        <p:spPr>
          <a:xfrm>
            <a:off x="914400" y="4267200"/>
            <a:ext cx="7162800" cy="923330"/>
          </a:xfrm>
          <a:prstGeom prst="rect">
            <a:avLst/>
          </a:prstGeom>
        </p:spPr>
        <p:txBody>
          <a:bodyPr wrap="square">
            <a:spAutoFit/>
          </a:bodyPr>
          <a:lstStyle/>
          <a:p>
            <a:r>
              <a:rPr lang="en-US" b="1" dirty="0"/>
              <a:t>Observations</a:t>
            </a:r>
          </a:p>
          <a:p>
            <a:r>
              <a:rPr lang="en-US" dirty="0"/>
              <a:t>From above chart we can say that, most of the borrower's annual income is in the range of 40k to 60k.</a:t>
            </a:r>
          </a:p>
        </p:txBody>
      </p:sp>
    </p:spTree>
    <p:extLst>
      <p:ext uri="{BB962C8B-B14F-4D97-AF65-F5344CB8AC3E}">
        <p14:creationId xmlns:p14="http://schemas.microsoft.com/office/powerpoint/2010/main" val="345667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4419600"/>
            <a:ext cx="8229600" cy="1889760"/>
          </a:xfrm>
        </p:spPr>
        <p:txBody>
          <a:bodyPr>
            <a:normAutofit fontScale="92500" lnSpcReduction="20000"/>
          </a:bodyPr>
          <a:lstStyle/>
          <a:p>
            <a:r>
              <a:rPr lang="en-US" b="1" dirty="0"/>
              <a:t>Observations</a:t>
            </a:r>
          </a:p>
          <a:p>
            <a:pPr marL="137160" indent="0">
              <a:buNone/>
            </a:pPr>
            <a:r>
              <a:rPr lang="en-US" dirty="0"/>
              <a:t>From above chart we can say that, most of the borrower's who took loan for the purpose of debt consolidation has highest number of Charged off status and those who are in rent as the most.</a:t>
            </a:r>
          </a:p>
          <a:p>
            <a:endParaRPr lang="en-US" dirty="0"/>
          </a:p>
        </p:txBody>
      </p:sp>
      <p:pic>
        <p:nvPicPr>
          <p:cNvPr id="4" name="Picture 3"/>
          <p:cNvPicPr/>
          <p:nvPr/>
        </p:nvPicPr>
        <p:blipFill rotWithShape="1">
          <a:blip r:embed="rId2"/>
          <a:srcRect l="24359" t="25940" r="6410" b="14196"/>
          <a:stretch/>
        </p:blipFill>
        <p:spPr bwMode="auto">
          <a:xfrm>
            <a:off x="609600" y="304800"/>
            <a:ext cx="6553200" cy="3429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80764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effectLst/>
              </a:rPr>
              <a:t>Bivariate Analysis</a:t>
            </a:r>
            <a:br>
              <a:rPr lang="en-US" dirty="0">
                <a:effectLst/>
              </a:rPr>
            </a:br>
            <a:endParaRPr lang="en-US" dirty="0"/>
          </a:p>
        </p:txBody>
      </p:sp>
      <p:sp>
        <p:nvSpPr>
          <p:cNvPr id="3" name="Content Placeholder 2"/>
          <p:cNvSpPr>
            <a:spLocks noGrp="1"/>
          </p:cNvSpPr>
          <p:nvPr>
            <p:ph idx="1"/>
          </p:nvPr>
        </p:nvSpPr>
        <p:spPr>
          <a:xfrm>
            <a:off x="381000" y="857399"/>
            <a:ext cx="8229600" cy="4709160"/>
          </a:xfrm>
        </p:spPr>
        <p:txBody>
          <a:bodyPr/>
          <a:lstStyle/>
          <a:p>
            <a:r>
              <a:rPr lang="en-US" dirty="0" err="1" smtClean="0"/>
              <a:t>Analysing</a:t>
            </a:r>
            <a:r>
              <a:rPr lang="en-US" dirty="0" smtClean="0"/>
              <a:t> loan amount with every variables</a:t>
            </a:r>
          </a:p>
          <a:p>
            <a:pPr marL="137160" indent="0">
              <a:buNone/>
            </a:pPr>
            <a:endParaRPr lang="en-US" dirty="0"/>
          </a:p>
        </p:txBody>
      </p:sp>
      <p:pic>
        <p:nvPicPr>
          <p:cNvPr id="4" name="Picture 3"/>
          <p:cNvPicPr/>
          <p:nvPr/>
        </p:nvPicPr>
        <p:blipFill rotWithShape="1">
          <a:blip r:embed="rId2"/>
          <a:srcRect l="24199" t="34208" r="4968" b="26168"/>
          <a:stretch/>
        </p:blipFill>
        <p:spPr bwMode="auto">
          <a:xfrm>
            <a:off x="762000" y="1447800"/>
            <a:ext cx="7467600" cy="3124200"/>
          </a:xfrm>
          <a:prstGeom prst="rect">
            <a:avLst/>
          </a:prstGeom>
          <a:ln>
            <a:noFill/>
          </a:ln>
          <a:extLst>
            <a:ext uri="{53640926-AAD7-44D8-BBD7-CCE9431645EC}">
              <a14:shadowObscured xmlns:a14="http://schemas.microsoft.com/office/drawing/2010/main"/>
            </a:ext>
          </a:extLst>
        </p:spPr>
      </p:pic>
      <p:sp>
        <p:nvSpPr>
          <p:cNvPr id="5" name="Rectangle 4"/>
          <p:cNvSpPr/>
          <p:nvPr/>
        </p:nvSpPr>
        <p:spPr>
          <a:xfrm>
            <a:off x="914400" y="4603989"/>
            <a:ext cx="7772400" cy="2031325"/>
          </a:xfrm>
          <a:prstGeom prst="rect">
            <a:avLst/>
          </a:prstGeom>
        </p:spPr>
        <p:txBody>
          <a:bodyPr wrap="square">
            <a:spAutoFit/>
          </a:bodyPr>
          <a:lstStyle/>
          <a:p>
            <a:r>
              <a:rPr lang="en-US" b="1" dirty="0" smtClean="0"/>
              <a:t>Observations</a:t>
            </a:r>
            <a:endParaRPr lang="en-US" b="1" dirty="0"/>
          </a:p>
          <a:p>
            <a:r>
              <a:rPr lang="en-US" dirty="0"/>
              <a:t>In loan amount </a:t>
            </a:r>
            <a:r>
              <a:rPr lang="en-US" dirty="0" err="1"/>
              <a:t>vs</a:t>
            </a:r>
            <a:r>
              <a:rPr lang="en-US" dirty="0"/>
              <a:t> term variable we can say that, more the loan amount higher is the tenure i.e. 60 months. Its median is only 15k whereas the median of 36 month is 8k.</a:t>
            </a:r>
          </a:p>
          <a:p>
            <a:r>
              <a:rPr lang="en-US" dirty="0"/>
              <a:t>In Verification status </a:t>
            </a:r>
            <a:r>
              <a:rPr lang="en-US" dirty="0" err="1"/>
              <a:t>vs</a:t>
            </a:r>
            <a:r>
              <a:rPr lang="en-US" dirty="0"/>
              <a:t> loan amount we can say that, Verified borrower gets more loan amount than Non-verified and Source Verified i.e. above 10k loan amount everyone are verified.</a:t>
            </a:r>
          </a:p>
        </p:txBody>
      </p:sp>
    </p:spTree>
    <p:extLst>
      <p:ext uri="{BB962C8B-B14F-4D97-AF65-F5344CB8AC3E}">
        <p14:creationId xmlns:p14="http://schemas.microsoft.com/office/powerpoint/2010/main" val="2487247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rotWithShape="1">
          <a:blip r:embed="rId2"/>
          <a:srcRect l="25001" t="20761" r="4464" b="38967"/>
          <a:stretch/>
        </p:blipFill>
        <p:spPr bwMode="auto">
          <a:xfrm>
            <a:off x="228600" y="304800"/>
            <a:ext cx="8305800" cy="3962400"/>
          </a:xfrm>
          <a:prstGeom prst="rect">
            <a:avLst/>
          </a:prstGeom>
          <a:ln>
            <a:noFill/>
          </a:ln>
          <a:extLst>
            <a:ext uri="{53640926-AAD7-44D8-BBD7-CCE9431645EC}">
              <a14:shadowObscured xmlns:a14="http://schemas.microsoft.com/office/drawing/2010/main"/>
            </a:ext>
          </a:extLst>
        </p:spPr>
      </p:pic>
      <p:sp>
        <p:nvSpPr>
          <p:cNvPr id="5" name="Rectangle 4"/>
          <p:cNvSpPr/>
          <p:nvPr/>
        </p:nvSpPr>
        <p:spPr>
          <a:xfrm>
            <a:off x="242454" y="4549676"/>
            <a:ext cx="8139545" cy="1754326"/>
          </a:xfrm>
          <a:prstGeom prst="rect">
            <a:avLst/>
          </a:prstGeom>
        </p:spPr>
        <p:txBody>
          <a:bodyPr wrap="square">
            <a:spAutoFit/>
          </a:bodyPr>
          <a:lstStyle/>
          <a:p>
            <a:r>
              <a:rPr lang="en-US" b="1" dirty="0"/>
              <a:t>Observations</a:t>
            </a:r>
          </a:p>
          <a:p>
            <a:r>
              <a:rPr lang="en-US" dirty="0"/>
              <a:t>In loan amount </a:t>
            </a:r>
            <a:r>
              <a:rPr lang="en-US" dirty="0" err="1"/>
              <a:t>vs</a:t>
            </a:r>
            <a:r>
              <a:rPr lang="en-US" dirty="0"/>
              <a:t> Loan status variable we can say that, charged off were having higher loan amount than fully paid.</a:t>
            </a:r>
          </a:p>
          <a:p>
            <a:r>
              <a:rPr lang="en-US" dirty="0"/>
              <a:t>In Grade </a:t>
            </a:r>
            <a:r>
              <a:rPr lang="en-US" dirty="0" err="1"/>
              <a:t>vs</a:t>
            </a:r>
            <a:r>
              <a:rPr lang="en-US" dirty="0"/>
              <a:t> loan amount we can say that, grade F &amp; G are having max amount of loan. As the grade decreases amount of loan is increasing.</a:t>
            </a:r>
          </a:p>
          <a:p>
            <a:r>
              <a:rPr lang="en-US" dirty="0"/>
              <a:t>From this we can say that higher the grade more is the risk of default.</a:t>
            </a:r>
          </a:p>
        </p:txBody>
      </p:sp>
    </p:spTree>
    <p:extLst>
      <p:ext uri="{BB962C8B-B14F-4D97-AF65-F5344CB8AC3E}">
        <p14:creationId xmlns:p14="http://schemas.microsoft.com/office/powerpoint/2010/main" val="2905204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457200" y="4572000"/>
            <a:ext cx="8229600" cy="2286000"/>
          </a:xfrm>
        </p:spPr>
        <p:txBody>
          <a:bodyPr>
            <a:normAutofit lnSpcReduction="10000"/>
          </a:bodyPr>
          <a:lstStyle/>
          <a:p>
            <a:r>
              <a:rPr lang="en-US" b="1" dirty="0"/>
              <a:t>Observations</a:t>
            </a:r>
            <a:r>
              <a:rPr lang="en-US" b="1" dirty="0">
                <a:hlinkClick r:id="rId2"/>
              </a:rPr>
              <a:t>¶</a:t>
            </a:r>
            <a:endParaRPr lang="en-US" b="1" dirty="0"/>
          </a:p>
          <a:p>
            <a:pPr marL="137160" indent="0">
              <a:buNone/>
            </a:pPr>
            <a:r>
              <a:rPr lang="en-US" dirty="0"/>
              <a:t>In loan amount </a:t>
            </a:r>
            <a:r>
              <a:rPr lang="en-US" dirty="0" err="1"/>
              <a:t>vs</a:t>
            </a:r>
            <a:r>
              <a:rPr lang="en-US" dirty="0"/>
              <a:t> home ownership variable we can say that, the borrower who are from Mortgage have taken higher amount of loan then others.</a:t>
            </a:r>
          </a:p>
          <a:p>
            <a:endParaRPr lang="en-US" dirty="0"/>
          </a:p>
        </p:txBody>
      </p:sp>
      <p:pic>
        <p:nvPicPr>
          <p:cNvPr id="5" name="Picture 4"/>
          <p:cNvPicPr/>
          <p:nvPr/>
        </p:nvPicPr>
        <p:blipFill rotWithShape="1">
          <a:blip r:embed="rId3"/>
          <a:srcRect l="25961" t="35633" r="22917" b="26739"/>
          <a:stretch/>
        </p:blipFill>
        <p:spPr bwMode="auto">
          <a:xfrm>
            <a:off x="533400" y="228600"/>
            <a:ext cx="8077200" cy="4191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624424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533400" y="4572000"/>
            <a:ext cx="8229600" cy="2118360"/>
          </a:xfrm>
        </p:spPr>
        <p:txBody>
          <a:bodyPr>
            <a:normAutofit fontScale="85000" lnSpcReduction="20000"/>
          </a:bodyPr>
          <a:lstStyle/>
          <a:p>
            <a:r>
              <a:rPr lang="en-US" b="1" dirty="0"/>
              <a:t>Observations</a:t>
            </a:r>
          </a:p>
          <a:p>
            <a:pPr marL="137160" indent="0">
              <a:buNone/>
            </a:pPr>
            <a:r>
              <a:rPr lang="en-US" dirty="0"/>
              <a:t>In loan amount </a:t>
            </a:r>
            <a:r>
              <a:rPr lang="en-US" dirty="0" err="1"/>
              <a:t>vs</a:t>
            </a:r>
            <a:r>
              <a:rPr lang="en-US" dirty="0"/>
              <a:t> employee length variable we can say that, the borrower who has 10+ years of experience are taking high amount of loan than others and borrowers with less than 1 year of experience are taking lesser amount of loan compared to others.</a:t>
            </a:r>
          </a:p>
          <a:p>
            <a:endParaRPr lang="en-US" dirty="0"/>
          </a:p>
        </p:txBody>
      </p:sp>
      <p:pic>
        <p:nvPicPr>
          <p:cNvPr id="4" name="Picture 3"/>
          <p:cNvPicPr/>
          <p:nvPr/>
        </p:nvPicPr>
        <p:blipFill rotWithShape="1">
          <a:blip r:embed="rId2"/>
          <a:srcRect l="24679" t="34492" r="4167" b="19327"/>
          <a:stretch/>
        </p:blipFill>
        <p:spPr bwMode="auto">
          <a:xfrm>
            <a:off x="356754" y="381000"/>
            <a:ext cx="8177645" cy="4038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09683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Analysing</a:t>
            </a:r>
            <a:r>
              <a:rPr lang="en-US" dirty="0" smtClean="0"/>
              <a:t> Annual Income with every variables</a:t>
            </a:r>
            <a:endParaRPr lang="en-US" dirty="0"/>
          </a:p>
        </p:txBody>
      </p:sp>
      <p:pic>
        <p:nvPicPr>
          <p:cNvPr id="4" name="Content Placeholder 3"/>
          <p:cNvPicPr>
            <a:picLocks noGrp="1"/>
          </p:cNvPicPr>
          <p:nvPr>
            <p:ph idx="1"/>
          </p:nvPr>
        </p:nvPicPr>
        <p:blipFill rotWithShape="1">
          <a:blip r:embed="rId2"/>
          <a:srcRect l="24038" t="35633" r="4167" b="24743"/>
          <a:stretch/>
        </p:blipFill>
        <p:spPr bwMode="auto">
          <a:xfrm>
            <a:off x="34636" y="1676400"/>
            <a:ext cx="9109364" cy="2895600"/>
          </a:xfrm>
          <a:prstGeom prst="rect">
            <a:avLst/>
          </a:prstGeom>
          <a:ln>
            <a:noFill/>
          </a:ln>
          <a:extLst>
            <a:ext uri="{53640926-AAD7-44D8-BBD7-CCE9431645EC}">
              <a14:shadowObscured xmlns:a14="http://schemas.microsoft.com/office/drawing/2010/main"/>
            </a:ext>
          </a:extLst>
        </p:spPr>
      </p:pic>
      <p:sp>
        <p:nvSpPr>
          <p:cNvPr id="5" name="Rectangle 4"/>
          <p:cNvSpPr/>
          <p:nvPr/>
        </p:nvSpPr>
        <p:spPr>
          <a:xfrm>
            <a:off x="0" y="4800600"/>
            <a:ext cx="8153400" cy="1754326"/>
          </a:xfrm>
          <a:prstGeom prst="rect">
            <a:avLst/>
          </a:prstGeom>
        </p:spPr>
        <p:txBody>
          <a:bodyPr wrap="square">
            <a:spAutoFit/>
          </a:bodyPr>
          <a:lstStyle/>
          <a:p>
            <a:r>
              <a:rPr lang="en-US" b="1" dirty="0"/>
              <a:t>Observations</a:t>
            </a:r>
          </a:p>
          <a:p>
            <a:r>
              <a:rPr lang="en-US" dirty="0"/>
              <a:t>In Term </a:t>
            </a:r>
            <a:r>
              <a:rPr lang="en-US" dirty="0" err="1"/>
              <a:t>vs</a:t>
            </a:r>
            <a:r>
              <a:rPr lang="en-US" dirty="0"/>
              <a:t> Annual Income variable we can say that, the borrowers who have high annual income are taking loans for 60 months tenure as compared to 36 months.</a:t>
            </a:r>
          </a:p>
          <a:p>
            <a:r>
              <a:rPr lang="en-US" dirty="0"/>
              <a:t>In Verification status </a:t>
            </a:r>
            <a:r>
              <a:rPr lang="en-US" dirty="0" err="1"/>
              <a:t>vs</a:t>
            </a:r>
            <a:r>
              <a:rPr lang="en-US" dirty="0"/>
              <a:t> annual income we can say that, mostly the verified borrowers are having high annual income than others.</a:t>
            </a:r>
          </a:p>
        </p:txBody>
      </p:sp>
    </p:spTree>
    <p:extLst>
      <p:ext uri="{BB962C8B-B14F-4D97-AF65-F5344CB8AC3E}">
        <p14:creationId xmlns:p14="http://schemas.microsoft.com/office/powerpoint/2010/main" val="8565452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3"/>
          <p:cNvPicPr/>
          <p:nvPr/>
        </p:nvPicPr>
        <p:blipFill rotWithShape="1">
          <a:blip r:embed="rId2"/>
          <a:srcRect l="27724" t="27651" r="4647" b="34151"/>
          <a:stretch/>
        </p:blipFill>
        <p:spPr bwMode="auto">
          <a:xfrm>
            <a:off x="76200" y="228600"/>
            <a:ext cx="8915400" cy="4114800"/>
          </a:xfrm>
          <a:prstGeom prst="rect">
            <a:avLst/>
          </a:prstGeom>
          <a:ln>
            <a:noFill/>
          </a:ln>
          <a:extLst>
            <a:ext uri="{53640926-AAD7-44D8-BBD7-CCE9431645EC}">
              <a14:shadowObscured xmlns:a14="http://schemas.microsoft.com/office/drawing/2010/main"/>
            </a:ext>
          </a:extLst>
        </p:spPr>
      </p:pic>
      <p:sp>
        <p:nvSpPr>
          <p:cNvPr id="5" name="Rectangle 4"/>
          <p:cNvSpPr/>
          <p:nvPr/>
        </p:nvSpPr>
        <p:spPr>
          <a:xfrm>
            <a:off x="76200" y="4495800"/>
            <a:ext cx="8686800" cy="2031325"/>
          </a:xfrm>
          <a:prstGeom prst="rect">
            <a:avLst/>
          </a:prstGeom>
        </p:spPr>
        <p:txBody>
          <a:bodyPr wrap="square">
            <a:spAutoFit/>
          </a:bodyPr>
          <a:lstStyle/>
          <a:p>
            <a:r>
              <a:rPr lang="en-US" b="1" dirty="0"/>
              <a:t>Observations</a:t>
            </a:r>
            <a:r>
              <a:rPr lang="en-US" b="1" dirty="0">
                <a:hlinkClick r:id="rId3"/>
              </a:rPr>
              <a:t>¶</a:t>
            </a:r>
            <a:endParaRPr lang="en-US" b="1" dirty="0"/>
          </a:p>
          <a:p>
            <a:r>
              <a:rPr lang="en-US" dirty="0"/>
              <a:t>In loan amount </a:t>
            </a:r>
            <a:r>
              <a:rPr lang="en-US" dirty="0" err="1"/>
              <a:t>vs</a:t>
            </a:r>
            <a:r>
              <a:rPr lang="en-US" dirty="0"/>
              <a:t> term variable we can say that, more the loan amount higher is the tenure i.e. 60 months. Its median is only 15k whereas the median of 36 month is 8k.</a:t>
            </a:r>
          </a:p>
          <a:p>
            <a:r>
              <a:rPr lang="en-US" dirty="0"/>
              <a:t>In Verification status </a:t>
            </a:r>
            <a:r>
              <a:rPr lang="en-US" dirty="0" err="1"/>
              <a:t>vs</a:t>
            </a:r>
            <a:r>
              <a:rPr lang="en-US" dirty="0"/>
              <a:t> loan amount we can say that, Verified borrower gets more loan amount than Non-verified and Source Verified i.e. above 10k loan amount everyone are verified.</a:t>
            </a:r>
          </a:p>
        </p:txBody>
      </p:sp>
    </p:spTree>
    <p:extLst>
      <p:ext uri="{BB962C8B-B14F-4D97-AF65-F5344CB8AC3E}">
        <p14:creationId xmlns:p14="http://schemas.microsoft.com/office/powerpoint/2010/main" val="933246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Data Analysis - </a:t>
            </a:r>
            <a:r>
              <a:rPr lang="en-US" b="1" dirty="0" err="1"/>
              <a:t>Univariate</a:t>
            </a:r>
            <a:r>
              <a:rPr lang="en-US" b="1" dirty="0"/>
              <a:t/>
            </a:r>
            <a:br>
              <a:rPr lang="en-US" b="1" dirty="0"/>
            </a:br>
            <a:endParaRPr lang="en-US" dirty="0"/>
          </a:p>
        </p:txBody>
      </p:sp>
      <p:pic>
        <p:nvPicPr>
          <p:cNvPr id="4" name="Content Placeholder 3"/>
          <p:cNvPicPr>
            <a:picLocks noGrp="1"/>
          </p:cNvPicPr>
          <p:nvPr>
            <p:ph idx="1"/>
          </p:nvPr>
        </p:nvPicPr>
        <p:blipFill rotWithShape="1">
          <a:blip r:embed="rId2"/>
          <a:srcRect l="25641" t="39875" r="4488" b="21915"/>
          <a:stretch/>
        </p:blipFill>
        <p:spPr bwMode="auto">
          <a:xfrm>
            <a:off x="152400" y="1600200"/>
            <a:ext cx="8686800" cy="3337623"/>
          </a:xfrm>
          <a:prstGeom prst="rect">
            <a:avLst/>
          </a:prstGeom>
          <a:ln>
            <a:noFill/>
          </a:ln>
          <a:extLst>
            <a:ext uri="{53640926-AAD7-44D8-BBD7-CCE9431645EC}">
              <a14:shadowObscured xmlns:a14="http://schemas.microsoft.com/office/drawing/2010/main"/>
            </a:ext>
          </a:extLst>
        </p:spPr>
      </p:pic>
      <p:sp>
        <p:nvSpPr>
          <p:cNvPr id="5" name="Subtitle 2"/>
          <p:cNvSpPr txBox="1">
            <a:spLocks/>
          </p:cNvSpPr>
          <p:nvPr/>
        </p:nvSpPr>
        <p:spPr>
          <a:xfrm>
            <a:off x="533400" y="5105400"/>
            <a:ext cx="7924800" cy="990600"/>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smtClean="0"/>
              <a:t>Observation </a:t>
            </a:r>
            <a:r>
              <a:rPr lang="en-US" dirty="0" smtClean="0"/>
              <a:t>- From above fig, we can say that amount distribution looks very similar. So we can use </a:t>
            </a:r>
            <a:r>
              <a:rPr lang="en-US" b="1" dirty="0" err="1" smtClean="0"/>
              <a:t>loan_amnt</a:t>
            </a:r>
            <a:r>
              <a:rPr lang="en-US" dirty="0" smtClean="0"/>
              <a:t> for our further analysis</a:t>
            </a:r>
            <a:endParaRPr lang="en-US" dirty="0"/>
          </a:p>
        </p:txBody>
      </p:sp>
    </p:spTree>
    <p:extLst>
      <p:ext uri="{BB962C8B-B14F-4D97-AF65-F5344CB8AC3E}">
        <p14:creationId xmlns:p14="http://schemas.microsoft.com/office/powerpoint/2010/main" val="37389652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b="1" dirty="0"/>
              <a:t>Observations</a:t>
            </a:r>
            <a:r>
              <a:rPr lang="en-US" b="1" dirty="0">
                <a:hlinkClick r:id="rId2"/>
              </a:rPr>
              <a:t>¶</a:t>
            </a:r>
            <a:endParaRPr lang="en-US" b="1" dirty="0"/>
          </a:p>
          <a:p>
            <a:r>
              <a:rPr lang="en-US" dirty="0"/>
              <a:t>In Annual Income </a:t>
            </a:r>
            <a:r>
              <a:rPr lang="en-US" dirty="0" err="1"/>
              <a:t>vs</a:t>
            </a:r>
            <a:r>
              <a:rPr lang="en-US" dirty="0"/>
              <a:t> Home Ownership variable we can say that, the borrowers who have the status as Mortgage are having high annual income than others.</a:t>
            </a:r>
          </a:p>
          <a:p>
            <a:endParaRPr lang="en-US" dirty="0"/>
          </a:p>
        </p:txBody>
      </p:sp>
      <p:pic>
        <p:nvPicPr>
          <p:cNvPr id="4" name="Picture 3"/>
          <p:cNvPicPr/>
          <p:nvPr/>
        </p:nvPicPr>
        <p:blipFill rotWithShape="1">
          <a:blip r:embed="rId3"/>
          <a:srcRect l="26282" t="25656" r="23398" b="35005"/>
          <a:stretch/>
        </p:blipFill>
        <p:spPr bwMode="auto">
          <a:xfrm>
            <a:off x="457200" y="381000"/>
            <a:ext cx="8229600" cy="3962400"/>
          </a:xfrm>
          <a:prstGeom prst="rect">
            <a:avLst/>
          </a:prstGeom>
          <a:ln>
            <a:noFill/>
          </a:ln>
          <a:extLst>
            <a:ext uri="{53640926-AAD7-44D8-BBD7-CCE9431645EC}">
              <a14:shadowObscured xmlns:a14="http://schemas.microsoft.com/office/drawing/2010/main"/>
            </a:ext>
          </a:extLst>
        </p:spPr>
      </p:pic>
      <p:sp>
        <p:nvSpPr>
          <p:cNvPr id="5" name="Rectangle 4"/>
          <p:cNvSpPr/>
          <p:nvPr/>
        </p:nvSpPr>
        <p:spPr>
          <a:xfrm>
            <a:off x="491836" y="4495800"/>
            <a:ext cx="8271164" cy="923330"/>
          </a:xfrm>
          <a:prstGeom prst="rect">
            <a:avLst/>
          </a:prstGeom>
        </p:spPr>
        <p:txBody>
          <a:bodyPr wrap="square">
            <a:spAutoFit/>
          </a:bodyPr>
          <a:lstStyle/>
          <a:p>
            <a:r>
              <a:rPr lang="en-US" b="1" dirty="0"/>
              <a:t>Observations</a:t>
            </a:r>
            <a:r>
              <a:rPr lang="en-US" b="1" dirty="0">
                <a:hlinkClick r:id="rId2"/>
              </a:rPr>
              <a:t>¶</a:t>
            </a:r>
            <a:endParaRPr lang="en-US" b="1" dirty="0"/>
          </a:p>
          <a:p>
            <a:r>
              <a:rPr lang="en-US" dirty="0"/>
              <a:t>In Annual Income </a:t>
            </a:r>
            <a:r>
              <a:rPr lang="en-US" dirty="0" err="1"/>
              <a:t>vs</a:t>
            </a:r>
            <a:r>
              <a:rPr lang="en-US" dirty="0"/>
              <a:t> Home Ownership variable we can say that, the borrowers who have the status as Mortgage are having high annual income than others.</a:t>
            </a:r>
          </a:p>
        </p:txBody>
      </p:sp>
    </p:spTree>
    <p:extLst>
      <p:ext uri="{BB962C8B-B14F-4D97-AF65-F5344CB8AC3E}">
        <p14:creationId xmlns:p14="http://schemas.microsoft.com/office/powerpoint/2010/main" val="29447037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4572000"/>
            <a:ext cx="8229600" cy="1737360"/>
          </a:xfrm>
        </p:spPr>
        <p:txBody>
          <a:bodyPr>
            <a:normAutofit fontScale="55000" lnSpcReduction="20000"/>
          </a:bodyPr>
          <a:lstStyle/>
          <a:p>
            <a:r>
              <a:rPr lang="en-US" b="1" dirty="0"/>
              <a:t>Observations</a:t>
            </a:r>
          </a:p>
          <a:p>
            <a:r>
              <a:rPr lang="en-US" dirty="0"/>
              <a:t>In Annual Income </a:t>
            </a:r>
            <a:r>
              <a:rPr lang="en-US" dirty="0" err="1"/>
              <a:t>vs</a:t>
            </a:r>
            <a:r>
              <a:rPr lang="en-US" dirty="0"/>
              <a:t> Purpose variable we can say that, the borrowers who has high annual income are taking loans mostly for home improvement and small business.</a:t>
            </a:r>
          </a:p>
          <a:p>
            <a:r>
              <a:rPr lang="en-US" b="1" dirty="0"/>
              <a:t>Observations</a:t>
            </a:r>
          </a:p>
          <a:p>
            <a:r>
              <a:rPr lang="en-US" dirty="0"/>
              <a:t>In Annual Income </a:t>
            </a:r>
            <a:r>
              <a:rPr lang="en-US" dirty="0" err="1"/>
              <a:t>vs</a:t>
            </a:r>
            <a:r>
              <a:rPr lang="en-US" dirty="0"/>
              <a:t> Purpose variable we can say that, the borrowers who has high annual income are taking loans mostly for home improvement and small business.</a:t>
            </a:r>
          </a:p>
          <a:p>
            <a:endParaRPr lang="en-US" dirty="0"/>
          </a:p>
        </p:txBody>
      </p:sp>
      <p:pic>
        <p:nvPicPr>
          <p:cNvPr id="4" name="Picture 3"/>
          <p:cNvPicPr/>
          <p:nvPr/>
        </p:nvPicPr>
        <p:blipFill rotWithShape="1">
          <a:blip r:embed="rId2"/>
          <a:srcRect l="24359" t="30501" r="4006" b="19613"/>
          <a:stretch/>
        </p:blipFill>
        <p:spPr bwMode="auto">
          <a:xfrm>
            <a:off x="457200" y="304800"/>
            <a:ext cx="8305800" cy="4191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5162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rotWithShape="1">
          <a:blip r:embed="rId2"/>
          <a:srcRect l="25961" t="26796" r="4167" b="30730"/>
          <a:stretch/>
        </p:blipFill>
        <p:spPr bwMode="auto">
          <a:xfrm>
            <a:off x="419100" y="304800"/>
            <a:ext cx="8267700" cy="3962400"/>
          </a:xfrm>
          <a:prstGeom prst="rect">
            <a:avLst/>
          </a:prstGeom>
          <a:ln>
            <a:noFill/>
          </a:ln>
          <a:extLst>
            <a:ext uri="{53640926-AAD7-44D8-BBD7-CCE9431645EC}">
              <a14:shadowObscured xmlns:a14="http://schemas.microsoft.com/office/drawing/2010/main"/>
            </a:ext>
          </a:extLst>
        </p:spPr>
      </p:pic>
      <p:sp>
        <p:nvSpPr>
          <p:cNvPr id="5" name="Rectangle 4"/>
          <p:cNvSpPr/>
          <p:nvPr/>
        </p:nvSpPr>
        <p:spPr>
          <a:xfrm>
            <a:off x="446808" y="4308764"/>
            <a:ext cx="8239991" cy="1200329"/>
          </a:xfrm>
          <a:prstGeom prst="rect">
            <a:avLst/>
          </a:prstGeom>
        </p:spPr>
        <p:txBody>
          <a:bodyPr wrap="square">
            <a:spAutoFit/>
          </a:bodyPr>
          <a:lstStyle/>
          <a:p>
            <a:r>
              <a:rPr lang="en-US" b="1" dirty="0"/>
              <a:t>Observations</a:t>
            </a:r>
          </a:p>
          <a:p>
            <a:r>
              <a:rPr lang="en-US" dirty="0"/>
              <a:t>In Annual income </a:t>
            </a:r>
            <a:r>
              <a:rPr lang="en-US" dirty="0" err="1"/>
              <a:t>vs</a:t>
            </a:r>
            <a:r>
              <a:rPr lang="en-US" dirty="0"/>
              <a:t> employee length variable we can say that, as we expected the borrowers who has 10+ experience are having highest annual income than others and &gt;1 is having least.</a:t>
            </a:r>
          </a:p>
        </p:txBody>
      </p:sp>
    </p:spTree>
    <p:extLst>
      <p:ext uri="{BB962C8B-B14F-4D97-AF65-F5344CB8AC3E}">
        <p14:creationId xmlns:p14="http://schemas.microsoft.com/office/powerpoint/2010/main" val="2679272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Analysing</a:t>
            </a:r>
            <a:r>
              <a:rPr lang="en-US" dirty="0" smtClean="0"/>
              <a:t> </a:t>
            </a:r>
            <a:r>
              <a:rPr lang="en-US" dirty="0">
                <a:effectLst/>
              </a:rPr>
              <a:t>Interest Rate</a:t>
            </a:r>
            <a:r>
              <a:rPr lang="en-US" b="0" dirty="0">
                <a:effectLst/>
              </a:rPr>
              <a:t> with every variables</a:t>
            </a:r>
            <a:endParaRPr lang="en-US" dirty="0"/>
          </a:p>
        </p:txBody>
      </p:sp>
      <p:pic>
        <p:nvPicPr>
          <p:cNvPr id="4" name="Content Placeholder 3"/>
          <p:cNvPicPr>
            <a:picLocks noGrp="1"/>
          </p:cNvPicPr>
          <p:nvPr>
            <p:ph idx="1"/>
          </p:nvPr>
        </p:nvPicPr>
        <p:blipFill rotWithShape="1">
          <a:blip r:embed="rId2"/>
          <a:srcRect l="23558" t="27936" r="4487" b="32155"/>
          <a:stretch/>
        </p:blipFill>
        <p:spPr bwMode="auto">
          <a:xfrm>
            <a:off x="381000" y="1600200"/>
            <a:ext cx="8229600" cy="2566250"/>
          </a:xfrm>
          <a:prstGeom prst="rect">
            <a:avLst/>
          </a:prstGeom>
          <a:ln>
            <a:noFill/>
          </a:ln>
          <a:extLst>
            <a:ext uri="{53640926-AAD7-44D8-BBD7-CCE9431645EC}">
              <a14:shadowObscured xmlns:a14="http://schemas.microsoft.com/office/drawing/2010/main"/>
            </a:ext>
          </a:extLst>
        </p:spPr>
      </p:pic>
      <p:sp>
        <p:nvSpPr>
          <p:cNvPr id="5" name="Rectangle 4"/>
          <p:cNvSpPr/>
          <p:nvPr/>
        </p:nvSpPr>
        <p:spPr>
          <a:xfrm>
            <a:off x="381000" y="4267200"/>
            <a:ext cx="8077200" cy="1477328"/>
          </a:xfrm>
          <a:prstGeom prst="rect">
            <a:avLst/>
          </a:prstGeom>
        </p:spPr>
        <p:txBody>
          <a:bodyPr wrap="square">
            <a:spAutoFit/>
          </a:bodyPr>
          <a:lstStyle/>
          <a:p>
            <a:r>
              <a:rPr lang="en-US" b="1" dirty="0"/>
              <a:t>Observations</a:t>
            </a:r>
          </a:p>
          <a:p>
            <a:r>
              <a:rPr lang="en-US" dirty="0"/>
              <a:t>In term </a:t>
            </a:r>
            <a:r>
              <a:rPr lang="en-US" dirty="0" err="1"/>
              <a:t>vs</a:t>
            </a:r>
            <a:r>
              <a:rPr lang="en-US" dirty="0"/>
              <a:t> interest rate variable we can say that, interest rate is less for those who take loan for 36 months and high for 60 months.</a:t>
            </a:r>
          </a:p>
          <a:p>
            <a:r>
              <a:rPr lang="en-US" dirty="0"/>
              <a:t>In term </a:t>
            </a:r>
            <a:r>
              <a:rPr lang="en-US" dirty="0" err="1"/>
              <a:t>vs</a:t>
            </a:r>
            <a:r>
              <a:rPr lang="en-US" dirty="0"/>
              <a:t> interest rate variable we can say that, Verified borrower gets more loan at higher interest rate compared to others.</a:t>
            </a:r>
          </a:p>
        </p:txBody>
      </p:sp>
    </p:spTree>
    <p:extLst>
      <p:ext uri="{BB962C8B-B14F-4D97-AF65-F5344CB8AC3E}">
        <p14:creationId xmlns:p14="http://schemas.microsoft.com/office/powerpoint/2010/main" val="12177290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4572000"/>
            <a:ext cx="8229600" cy="1737360"/>
          </a:xfrm>
        </p:spPr>
        <p:txBody>
          <a:bodyPr>
            <a:normAutofit fontScale="77500" lnSpcReduction="20000"/>
          </a:bodyPr>
          <a:lstStyle/>
          <a:p>
            <a:r>
              <a:rPr lang="en-US" b="1" dirty="0"/>
              <a:t>Observations</a:t>
            </a:r>
          </a:p>
          <a:p>
            <a:r>
              <a:rPr lang="en-US" dirty="0"/>
              <a:t>In loan status </a:t>
            </a:r>
            <a:r>
              <a:rPr lang="en-US" dirty="0" err="1"/>
              <a:t>vs</a:t>
            </a:r>
            <a:r>
              <a:rPr lang="en-US" dirty="0"/>
              <a:t> interest rate variable we can say that, the borrowers who has high interest rate are mostly defaulters.</a:t>
            </a:r>
          </a:p>
          <a:p>
            <a:r>
              <a:rPr lang="en-US" dirty="0"/>
              <a:t>In grade </a:t>
            </a:r>
            <a:r>
              <a:rPr lang="en-US" dirty="0" err="1"/>
              <a:t>vs</a:t>
            </a:r>
            <a:r>
              <a:rPr lang="en-US" dirty="0"/>
              <a:t> interest rate we can say that, as the grade decreases, interest rate is also increasing.</a:t>
            </a:r>
          </a:p>
          <a:p>
            <a:endParaRPr lang="en-US" dirty="0"/>
          </a:p>
        </p:txBody>
      </p:sp>
      <p:pic>
        <p:nvPicPr>
          <p:cNvPr id="4" name="Picture 3"/>
          <p:cNvPicPr/>
          <p:nvPr/>
        </p:nvPicPr>
        <p:blipFill rotWithShape="1">
          <a:blip r:embed="rId2"/>
          <a:srcRect l="23558" t="27367" r="4807" b="34435"/>
          <a:stretch/>
        </p:blipFill>
        <p:spPr bwMode="auto">
          <a:xfrm>
            <a:off x="304800" y="533400"/>
            <a:ext cx="8229600" cy="35052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111932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p:nvPr/>
        </p:nvPicPr>
        <p:blipFill rotWithShape="1">
          <a:blip r:embed="rId2"/>
          <a:srcRect l="27563" t="20240" r="21795" b="40707"/>
          <a:stretch/>
        </p:blipFill>
        <p:spPr bwMode="auto">
          <a:xfrm>
            <a:off x="533400" y="304800"/>
            <a:ext cx="8077200" cy="4191000"/>
          </a:xfrm>
          <a:prstGeom prst="rect">
            <a:avLst/>
          </a:prstGeom>
          <a:ln>
            <a:noFill/>
          </a:ln>
          <a:extLst>
            <a:ext uri="{53640926-AAD7-44D8-BBD7-CCE9431645EC}">
              <a14:shadowObscured xmlns:a14="http://schemas.microsoft.com/office/drawing/2010/main"/>
            </a:ext>
          </a:extLst>
        </p:spPr>
      </p:pic>
      <p:sp>
        <p:nvSpPr>
          <p:cNvPr id="5" name="Rectangle 4"/>
          <p:cNvSpPr/>
          <p:nvPr/>
        </p:nvSpPr>
        <p:spPr>
          <a:xfrm>
            <a:off x="762000" y="4495800"/>
            <a:ext cx="7848600" cy="1754326"/>
          </a:xfrm>
          <a:prstGeom prst="rect">
            <a:avLst/>
          </a:prstGeom>
        </p:spPr>
        <p:txBody>
          <a:bodyPr wrap="square">
            <a:spAutoFit/>
          </a:bodyPr>
          <a:lstStyle/>
          <a:p>
            <a:r>
              <a:rPr lang="en-US" b="1" dirty="0"/>
              <a:t/>
            </a:r>
            <a:br>
              <a:rPr lang="en-US" b="1" dirty="0"/>
            </a:br>
            <a:r>
              <a:rPr lang="en-US" b="1" dirty="0"/>
              <a:t>Observations</a:t>
            </a:r>
          </a:p>
          <a:p>
            <a:r>
              <a:rPr lang="en-US" dirty="0"/>
              <a:t>In home ownership </a:t>
            </a:r>
            <a:r>
              <a:rPr lang="en-US" dirty="0" err="1"/>
              <a:t>vs</a:t>
            </a:r>
            <a:r>
              <a:rPr lang="en-US" dirty="0"/>
              <a:t> interest rate variable we can say that, the borrowers who are in rent are getting high interest rate. The borrowers with own and mortgage are getting loan with less interest rate also due to security purpose.</a:t>
            </a:r>
          </a:p>
        </p:txBody>
      </p:sp>
    </p:spTree>
    <p:extLst>
      <p:ext uri="{BB962C8B-B14F-4D97-AF65-F5344CB8AC3E}">
        <p14:creationId xmlns:p14="http://schemas.microsoft.com/office/powerpoint/2010/main" val="6398605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90054" y="4038600"/>
            <a:ext cx="8520545" cy="1600200"/>
          </a:xfrm>
        </p:spPr>
        <p:txBody>
          <a:bodyPr>
            <a:normAutofit fontScale="92500" lnSpcReduction="10000"/>
          </a:bodyPr>
          <a:lstStyle/>
          <a:p>
            <a:r>
              <a:rPr lang="en-US" b="1" dirty="0" smtClean="0"/>
              <a:t>Observations</a:t>
            </a:r>
            <a:endParaRPr lang="en-US" b="1" dirty="0"/>
          </a:p>
          <a:p>
            <a:pPr marL="137160" indent="0">
              <a:buNone/>
            </a:pPr>
            <a:r>
              <a:rPr lang="en-US" dirty="0"/>
              <a:t>In purpose </a:t>
            </a:r>
            <a:r>
              <a:rPr lang="en-US" dirty="0" err="1"/>
              <a:t>vs</a:t>
            </a:r>
            <a:r>
              <a:rPr lang="en-US" dirty="0"/>
              <a:t> interest rate variable we can say that, small business , debt consolidation and house loan are </a:t>
            </a:r>
            <a:r>
              <a:rPr lang="en-US" dirty="0" err="1"/>
              <a:t>geeting</a:t>
            </a:r>
            <a:r>
              <a:rPr lang="en-US" dirty="0"/>
              <a:t> loan at high interest rate than others.</a:t>
            </a:r>
          </a:p>
          <a:p>
            <a:endParaRPr lang="en-US" dirty="0"/>
          </a:p>
        </p:txBody>
      </p:sp>
      <p:pic>
        <p:nvPicPr>
          <p:cNvPr id="4" name="Picture 3"/>
          <p:cNvPicPr/>
          <p:nvPr/>
        </p:nvPicPr>
        <p:blipFill rotWithShape="1">
          <a:blip r:embed="rId2"/>
          <a:srcRect l="26763" t="33067" r="5288" b="16761"/>
          <a:stretch/>
        </p:blipFill>
        <p:spPr bwMode="auto">
          <a:xfrm>
            <a:off x="152400" y="0"/>
            <a:ext cx="8167255" cy="38862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938689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4114800"/>
            <a:ext cx="8229600" cy="2194560"/>
          </a:xfrm>
        </p:spPr>
        <p:txBody>
          <a:bodyPr/>
          <a:lstStyle/>
          <a:p>
            <a:r>
              <a:rPr lang="en-US" b="1" dirty="0" smtClean="0"/>
              <a:t>Observations</a:t>
            </a:r>
            <a:endParaRPr lang="en-US" b="1" dirty="0"/>
          </a:p>
          <a:p>
            <a:pPr marL="137160" indent="0">
              <a:buNone/>
            </a:pPr>
            <a:r>
              <a:rPr lang="en-US" dirty="0"/>
              <a:t>There is no much relation between Employment length and interest rate.</a:t>
            </a:r>
          </a:p>
          <a:p>
            <a:endParaRPr lang="en-US" dirty="0"/>
          </a:p>
        </p:txBody>
      </p:sp>
      <p:pic>
        <p:nvPicPr>
          <p:cNvPr id="4" name="Picture 3"/>
          <p:cNvPicPr/>
          <p:nvPr/>
        </p:nvPicPr>
        <p:blipFill rotWithShape="1">
          <a:blip r:embed="rId2"/>
          <a:srcRect l="25802" t="28791" r="5289" b="26454"/>
          <a:stretch/>
        </p:blipFill>
        <p:spPr bwMode="auto">
          <a:xfrm>
            <a:off x="457200" y="304800"/>
            <a:ext cx="8120495" cy="35052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446877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4648200"/>
            <a:ext cx="8229600" cy="1661160"/>
          </a:xfrm>
        </p:spPr>
        <p:txBody>
          <a:bodyPr>
            <a:normAutofit fontScale="92500" lnSpcReduction="10000"/>
          </a:bodyPr>
          <a:lstStyle/>
          <a:p>
            <a:r>
              <a:rPr lang="en-US" b="1" dirty="0"/>
              <a:t>Observations</a:t>
            </a:r>
          </a:p>
          <a:p>
            <a:pPr marL="137160" indent="0">
              <a:buNone/>
            </a:pPr>
            <a:r>
              <a:rPr lang="en-US" dirty="0"/>
              <a:t>As the year goes on the rate of interest is getting </a:t>
            </a:r>
            <a:r>
              <a:rPr lang="en-US" dirty="0" err="1"/>
              <a:t>diversed</a:t>
            </a:r>
            <a:r>
              <a:rPr lang="en-US" dirty="0"/>
              <a:t> but the median remains same throughout the year</a:t>
            </a:r>
          </a:p>
          <a:p>
            <a:endParaRPr lang="en-US" dirty="0"/>
          </a:p>
        </p:txBody>
      </p:sp>
      <p:pic>
        <p:nvPicPr>
          <p:cNvPr id="4" name="Picture 3"/>
          <p:cNvPicPr/>
          <p:nvPr/>
        </p:nvPicPr>
        <p:blipFill rotWithShape="1">
          <a:blip r:embed="rId2"/>
          <a:srcRect l="25000" t="23090" r="6090" b="37286"/>
          <a:stretch/>
        </p:blipFill>
        <p:spPr bwMode="auto">
          <a:xfrm>
            <a:off x="503958" y="381000"/>
            <a:ext cx="8106641" cy="37338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28285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Analysing</a:t>
            </a:r>
            <a:r>
              <a:rPr lang="en-US" dirty="0" smtClean="0"/>
              <a:t> Debt to income ratio with every variables</a:t>
            </a:r>
            <a:endParaRPr lang="en-US" dirty="0"/>
          </a:p>
        </p:txBody>
      </p:sp>
      <p:sp>
        <p:nvSpPr>
          <p:cNvPr id="3" name="Content Placeholder 2"/>
          <p:cNvSpPr>
            <a:spLocks noGrp="1"/>
          </p:cNvSpPr>
          <p:nvPr>
            <p:ph idx="1"/>
          </p:nvPr>
        </p:nvSpPr>
        <p:spPr>
          <a:xfrm>
            <a:off x="457200" y="4648200"/>
            <a:ext cx="8229600" cy="1661160"/>
          </a:xfrm>
        </p:spPr>
        <p:txBody>
          <a:bodyPr>
            <a:normAutofit fontScale="77500" lnSpcReduction="20000"/>
          </a:bodyPr>
          <a:lstStyle/>
          <a:p>
            <a:pPr marL="137160" indent="0">
              <a:buNone/>
            </a:pPr>
            <a:r>
              <a:rPr lang="en-US" b="1" dirty="0"/>
              <a:t>Observations</a:t>
            </a:r>
          </a:p>
          <a:p>
            <a:r>
              <a:rPr lang="en-US" dirty="0"/>
              <a:t>In interest rate </a:t>
            </a:r>
            <a:r>
              <a:rPr lang="en-US" dirty="0" err="1"/>
              <a:t>vs</a:t>
            </a:r>
            <a:r>
              <a:rPr lang="en-US" dirty="0"/>
              <a:t> term variable we can say that, </a:t>
            </a:r>
            <a:r>
              <a:rPr lang="en-US" dirty="0" err="1"/>
              <a:t>dti</a:t>
            </a:r>
            <a:r>
              <a:rPr lang="en-US" dirty="0"/>
              <a:t> ratio is high for the borrower who has 60 months tenure.</a:t>
            </a:r>
          </a:p>
          <a:p>
            <a:r>
              <a:rPr lang="en-US" dirty="0"/>
              <a:t>In Verification status </a:t>
            </a:r>
            <a:r>
              <a:rPr lang="en-US" dirty="0" err="1"/>
              <a:t>vs</a:t>
            </a:r>
            <a:r>
              <a:rPr lang="en-US" dirty="0"/>
              <a:t> </a:t>
            </a:r>
            <a:r>
              <a:rPr lang="en-US" dirty="0" err="1"/>
              <a:t>dti</a:t>
            </a:r>
            <a:r>
              <a:rPr lang="en-US" dirty="0"/>
              <a:t> we can say that, verified borrowers are having high </a:t>
            </a:r>
            <a:r>
              <a:rPr lang="en-US" dirty="0" err="1"/>
              <a:t>dti</a:t>
            </a:r>
            <a:r>
              <a:rPr lang="en-US" dirty="0"/>
              <a:t> ratio.</a:t>
            </a:r>
          </a:p>
          <a:p>
            <a:endParaRPr lang="en-US" dirty="0"/>
          </a:p>
        </p:txBody>
      </p:sp>
      <p:pic>
        <p:nvPicPr>
          <p:cNvPr id="4" name="Picture 3"/>
          <p:cNvPicPr/>
          <p:nvPr/>
        </p:nvPicPr>
        <p:blipFill rotWithShape="1">
          <a:blip r:embed="rId2"/>
          <a:srcRect l="26763" t="26226" r="4327" b="34721"/>
          <a:stretch/>
        </p:blipFill>
        <p:spPr bwMode="auto">
          <a:xfrm>
            <a:off x="476250" y="1676400"/>
            <a:ext cx="8134350" cy="2667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89827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60438"/>
          </a:xfrm>
        </p:spPr>
        <p:txBody>
          <a:bodyPr>
            <a:normAutofit fontScale="90000"/>
          </a:bodyPr>
          <a:lstStyle/>
          <a:p>
            <a:r>
              <a:rPr lang="en-US" dirty="0">
                <a:effectLst/>
              </a:rPr>
              <a:t>Analyzing Approved Loan Amount percentage</a:t>
            </a:r>
            <a:br>
              <a:rPr lang="en-US" dirty="0">
                <a:effectLst/>
              </a:rPr>
            </a:b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rotWithShape="1">
          <a:blip r:embed="rId2"/>
          <a:srcRect l="3045" t="22520" r="4968" b="18757"/>
          <a:stretch/>
        </p:blipFill>
        <p:spPr bwMode="auto">
          <a:xfrm>
            <a:off x="533400" y="1648691"/>
            <a:ext cx="8153400" cy="3151909"/>
          </a:xfrm>
          <a:prstGeom prst="rect">
            <a:avLst/>
          </a:prstGeom>
          <a:ln>
            <a:noFill/>
          </a:ln>
          <a:extLst>
            <a:ext uri="{53640926-AAD7-44D8-BBD7-CCE9431645EC}">
              <a14:shadowObscured xmlns:a14="http://schemas.microsoft.com/office/drawing/2010/main"/>
            </a:ext>
          </a:extLst>
        </p:spPr>
      </p:pic>
      <p:sp>
        <p:nvSpPr>
          <p:cNvPr id="5" name="Rectangle 4"/>
          <p:cNvSpPr/>
          <p:nvPr/>
        </p:nvSpPr>
        <p:spPr>
          <a:xfrm>
            <a:off x="914400" y="5029200"/>
            <a:ext cx="5410200" cy="923330"/>
          </a:xfrm>
          <a:prstGeom prst="rect">
            <a:avLst/>
          </a:prstGeom>
        </p:spPr>
        <p:txBody>
          <a:bodyPr wrap="square">
            <a:spAutoFit/>
          </a:bodyPr>
          <a:lstStyle/>
          <a:p>
            <a:r>
              <a:rPr lang="en-US" b="1" dirty="0" smtClean="0"/>
              <a:t>Observations</a:t>
            </a:r>
          </a:p>
          <a:p>
            <a:r>
              <a:rPr lang="en-US" dirty="0" smtClean="0"/>
              <a:t>80% of Borrowers got 100% loan amount from investors.</a:t>
            </a:r>
            <a:endParaRPr lang="en-US" dirty="0"/>
          </a:p>
        </p:txBody>
      </p:sp>
    </p:spTree>
    <p:extLst>
      <p:ext uri="{BB962C8B-B14F-4D97-AF65-F5344CB8AC3E}">
        <p14:creationId xmlns:p14="http://schemas.microsoft.com/office/powerpoint/2010/main" val="17060144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4953000"/>
            <a:ext cx="8229600" cy="1356360"/>
          </a:xfrm>
        </p:spPr>
        <p:txBody>
          <a:bodyPr>
            <a:normAutofit fontScale="77500" lnSpcReduction="20000"/>
          </a:bodyPr>
          <a:lstStyle/>
          <a:p>
            <a:r>
              <a:rPr lang="en-US" b="1" dirty="0" smtClean="0"/>
              <a:t>Observations</a:t>
            </a:r>
            <a:endParaRPr lang="en-US" b="1" dirty="0"/>
          </a:p>
          <a:p>
            <a:r>
              <a:rPr lang="en-US" dirty="0"/>
              <a:t>Most of the charged off borrowers are having high </a:t>
            </a:r>
            <a:r>
              <a:rPr lang="en-US" dirty="0" err="1"/>
              <a:t>dti</a:t>
            </a:r>
            <a:r>
              <a:rPr lang="en-US" dirty="0"/>
              <a:t> ratio.</a:t>
            </a:r>
          </a:p>
          <a:p>
            <a:r>
              <a:rPr lang="en-US" dirty="0"/>
              <a:t>As grade decreases </a:t>
            </a:r>
            <a:r>
              <a:rPr lang="en-US" dirty="0" err="1"/>
              <a:t>dti</a:t>
            </a:r>
            <a:r>
              <a:rPr lang="en-US" dirty="0"/>
              <a:t> ratio is increasing.</a:t>
            </a:r>
          </a:p>
          <a:p>
            <a:pPr marL="137160" indent="0">
              <a:buNone/>
            </a:pPr>
            <a:endParaRPr lang="en-US" dirty="0"/>
          </a:p>
        </p:txBody>
      </p:sp>
      <p:pic>
        <p:nvPicPr>
          <p:cNvPr id="4" name="Picture 3"/>
          <p:cNvPicPr/>
          <p:nvPr/>
        </p:nvPicPr>
        <p:blipFill rotWithShape="1">
          <a:blip r:embed="rId2"/>
          <a:srcRect l="24680" t="24230" r="6731" b="36146"/>
          <a:stretch/>
        </p:blipFill>
        <p:spPr bwMode="auto">
          <a:xfrm>
            <a:off x="502226" y="304800"/>
            <a:ext cx="8260774" cy="42672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072660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304800" y="5029200"/>
            <a:ext cx="8229600" cy="1661160"/>
          </a:xfrm>
        </p:spPr>
        <p:txBody>
          <a:bodyPr>
            <a:normAutofit fontScale="92500" lnSpcReduction="10000"/>
          </a:bodyPr>
          <a:lstStyle/>
          <a:p>
            <a:pPr marL="137160" indent="0">
              <a:buNone/>
            </a:pPr>
            <a:r>
              <a:rPr lang="en-US" b="1" dirty="0"/>
              <a:t>Observations</a:t>
            </a:r>
          </a:p>
          <a:p>
            <a:r>
              <a:rPr lang="en-US" dirty="0"/>
              <a:t>In </a:t>
            </a:r>
            <a:r>
              <a:rPr lang="en-US" dirty="0" err="1"/>
              <a:t>dti</a:t>
            </a:r>
            <a:r>
              <a:rPr lang="en-US" dirty="0"/>
              <a:t> </a:t>
            </a:r>
            <a:r>
              <a:rPr lang="en-US" dirty="0" err="1"/>
              <a:t>vs</a:t>
            </a:r>
            <a:r>
              <a:rPr lang="en-US" dirty="0"/>
              <a:t> home ownership variable we can say that, the borrower with own and rent home status are having high </a:t>
            </a:r>
            <a:r>
              <a:rPr lang="en-US" dirty="0" err="1"/>
              <a:t>dti</a:t>
            </a:r>
            <a:r>
              <a:rPr lang="en-US" dirty="0"/>
              <a:t> ratio than others.</a:t>
            </a:r>
          </a:p>
          <a:p>
            <a:endParaRPr lang="en-US" dirty="0"/>
          </a:p>
        </p:txBody>
      </p:sp>
      <p:pic>
        <p:nvPicPr>
          <p:cNvPr id="4" name="Picture 3"/>
          <p:cNvPicPr/>
          <p:nvPr/>
        </p:nvPicPr>
        <p:blipFill rotWithShape="1">
          <a:blip r:embed="rId2"/>
          <a:srcRect l="27244" t="27366" r="21154" b="34150"/>
          <a:stretch/>
        </p:blipFill>
        <p:spPr bwMode="auto">
          <a:xfrm>
            <a:off x="533400" y="304800"/>
            <a:ext cx="7924800" cy="44958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056526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5257800"/>
            <a:ext cx="8229600" cy="1051560"/>
          </a:xfrm>
        </p:spPr>
        <p:txBody>
          <a:bodyPr>
            <a:normAutofit fontScale="62500" lnSpcReduction="20000"/>
          </a:bodyPr>
          <a:lstStyle/>
          <a:p>
            <a:r>
              <a:rPr lang="en-US" b="1" dirty="0"/>
              <a:t>Observations</a:t>
            </a:r>
          </a:p>
          <a:p>
            <a:r>
              <a:rPr lang="en-US" dirty="0"/>
              <a:t>In purpose </a:t>
            </a:r>
            <a:r>
              <a:rPr lang="en-US" dirty="0" err="1"/>
              <a:t>vs</a:t>
            </a:r>
            <a:r>
              <a:rPr lang="en-US" dirty="0"/>
              <a:t> </a:t>
            </a:r>
            <a:r>
              <a:rPr lang="en-US" dirty="0" err="1"/>
              <a:t>dti</a:t>
            </a:r>
            <a:r>
              <a:rPr lang="en-US" dirty="0"/>
              <a:t> variable we can say that, the borrower who takes loan for the purpose of debt consolidation and credit card are having high </a:t>
            </a:r>
            <a:r>
              <a:rPr lang="en-US" dirty="0" err="1"/>
              <a:t>dti</a:t>
            </a:r>
            <a:r>
              <a:rPr lang="en-US" dirty="0"/>
              <a:t> ratio than others.</a:t>
            </a:r>
          </a:p>
          <a:p>
            <a:endParaRPr lang="en-US" dirty="0"/>
          </a:p>
        </p:txBody>
      </p:sp>
      <p:pic>
        <p:nvPicPr>
          <p:cNvPr id="4" name="Picture 3"/>
          <p:cNvPicPr/>
          <p:nvPr/>
        </p:nvPicPr>
        <p:blipFill rotWithShape="1">
          <a:blip r:embed="rId2"/>
          <a:srcRect l="23718" t="26796" r="5289" b="22178"/>
          <a:stretch/>
        </p:blipFill>
        <p:spPr bwMode="auto">
          <a:xfrm>
            <a:off x="533400" y="304800"/>
            <a:ext cx="8229600" cy="4800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924907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457200" y="5334000"/>
            <a:ext cx="8229600" cy="975360"/>
          </a:xfrm>
        </p:spPr>
        <p:txBody>
          <a:bodyPr>
            <a:normAutofit fontScale="77500" lnSpcReduction="20000"/>
          </a:bodyPr>
          <a:lstStyle/>
          <a:p>
            <a:r>
              <a:rPr lang="en-US" b="1" dirty="0"/>
              <a:t>Observations</a:t>
            </a:r>
            <a:r>
              <a:rPr lang="en-US" b="1" dirty="0">
                <a:hlinkClick r:id="rId2"/>
              </a:rPr>
              <a:t>¶</a:t>
            </a:r>
            <a:endParaRPr lang="en-US" b="1" dirty="0"/>
          </a:p>
          <a:p>
            <a:r>
              <a:rPr lang="en-US" dirty="0"/>
              <a:t>There is no much relation between employee length and </a:t>
            </a:r>
            <a:r>
              <a:rPr lang="en-US" dirty="0" err="1"/>
              <a:t>dti</a:t>
            </a:r>
            <a:r>
              <a:rPr lang="en-US" dirty="0"/>
              <a:t> ratio.</a:t>
            </a:r>
          </a:p>
          <a:p>
            <a:endParaRPr lang="en-US" dirty="0"/>
          </a:p>
        </p:txBody>
      </p:sp>
      <p:pic>
        <p:nvPicPr>
          <p:cNvPr id="4" name="Picture 3"/>
          <p:cNvPicPr/>
          <p:nvPr/>
        </p:nvPicPr>
        <p:blipFill rotWithShape="1">
          <a:blip r:embed="rId3"/>
          <a:srcRect l="25160" t="23375" r="6891" b="31585"/>
          <a:stretch/>
        </p:blipFill>
        <p:spPr bwMode="auto">
          <a:xfrm>
            <a:off x="533400" y="304800"/>
            <a:ext cx="8077200" cy="4800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390343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0" dirty="0" err="1" smtClean="0">
                <a:effectLst/>
              </a:rPr>
              <a:t>Analysing</a:t>
            </a:r>
            <a:r>
              <a:rPr lang="en-US" b="0" dirty="0" smtClean="0">
                <a:effectLst/>
              </a:rPr>
              <a:t> </a:t>
            </a:r>
            <a:r>
              <a:rPr lang="en-US" b="0" dirty="0">
                <a:effectLst/>
              </a:rPr>
              <a:t>Charged Off Proportion with each variables.</a:t>
            </a:r>
            <a:endParaRPr lang="en-US" dirty="0"/>
          </a:p>
        </p:txBody>
      </p:sp>
      <p:pic>
        <p:nvPicPr>
          <p:cNvPr id="4" name="Content Placeholder 3"/>
          <p:cNvPicPr>
            <a:picLocks noGrp="1"/>
          </p:cNvPicPr>
          <p:nvPr>
            <p:ph idx="1"/>
          </p:nvPr>
        </p:nvPicPr>
        <p:blipFill rotWithShape="1">
          <a:blip r:embed="rId2"/>
          <a:srcRect l="25641" t="23660" r="15866" b="9350"/>
          <a:stretch/>
        </p:blipFill>
        <p:spPr bwMode="auto">
          <a:xfrm>
            <a:off x="609601" y="1524001"/>
            <a:ext cx="6400800" cy="3733800"/>
          </a:xfrm>
          <a:prstGeom prst="rect">
            <a:avLst/>
          </a:prstGeom>
          <a:ln>
            <a:noFill/>
          </a:ln>
          <a:extLst>
            <a:ext uri="{53640926-AAD7-44D8-BBD7-CCE9431645EC}">
              <a14:shadowObscured xmlns:a14="http://schemas.microsoft.com/office/drawing/2010/main"/>
            </a:ext>
          </a:extLst>
        </p:spPr>
      </p:pic>
      <p:sp>
        <p:nvSpPr>
          <p:cNvPr id="5" name="Rectangle 4"/>
          <p:cNvSpPr/>
          <p:nvPr/>
        </p:nvSpPr>
        <p:spPr>
          <a:xfrm>
            <a:off x="381000" y="5324564"/>
            <a:ext cx="8077200" cy="1200329"/>
          </a:xfrm>
          <a:prstGeom prst="rect">
            <a:avLst/>
          </a:prstGeom>
        </p:spPr>
        <p:txBody>
          <a:bodyPr wrap="square">
            <a:spAutoFit/>
          </a:bodyPr>
          <a:lstStyle/>
          <a:p>
            <a:r>
              <a:rPr lang="en-US" b="1" dirty="0"/>
              <a:t>Observations</a:t>
            </a:r>
            <a:r>
              <a:rPr lang="en-US" b="1" dirty="0">
                <a:hlinkClick r:id="rId3"/>
              </a:rPr>
              <a:t>¶</a:t>
            </a:r>
            <a:endParaRPr lang="en-US" b="1" dirty="0"/>
          </a:p>
          <a:p>
            <a:r>
              <a:rPr lang="en-US" dirty="0"/>
              <a:t>From above chart we can say that, as annual income is increasing charged off proportion is decreasing.</a:t>
            </a:r>
          </a:p>
          <a:p>
            <a:r>
              <a:rPr lang="en-US" dirty="0"/>
              <a:t>So highest charged off proportion are in the range 0 to 20k annual income.</a:t>
            </a:r>
          </a:p>
        </p:txBody>
      </p:sp>
    </p:spTree>
    <p:extLst>
      <p:ext uri="{BB962C8B-B14F-4D97-AF65-F5344CB8AC3E}">
        <p14:creationId xmlns:p14="http://schemas.microsoft.com/office/powerpoint/2010/main" val="8081383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457200" y="5029200"/>
            <a:ext cx="8229600" cy="1280160"/>
          </a:xfrm>
        </p:spPr>
        <p:txBody>
          <a:bodyPr>
            <a:normAutofit fontScale="77500" lnSpcReduction="20000"/>
          </a:bodyPr>
          <a:lstStyle/>
          <a:p>
            <a:r>
              <a:rPr lang="en-US" b="1" dirty="0"/>
              <a:t>Observations</a:t>
            </a:r>
          </a:p>
          <a:p>
            <a:r>
              <a:rPr lang="en-US" dirty="0"/>
              <a:t>From above we can say that, the borrower who take loan for the purpose of small-business has the maximum charged off proportion.</a:t>
            </a:r>
          </a:p>
          <a:p>
            <a:endParaRPr lang="en-US" dirty="0"/>
          </a:p>
        </p:txBody>
      </p:sp>
      <p:pic>
        <p:nvPicPr>
          <p:cNvPr id="4" name="Picture 3"/>
          <p:cNvPicPr/>
          <p:nvPr/>
        </p:nvPicPr>
        <p:blipFill rotWithShape="1">
          <a:blip r:embed="rId2"/>
          <a:srcRect l="21955" t="21380" r="4007" b="10205"/>
          <a:stretch/>
        </p:blipFill>
        <p:spPr bwMode="auto">
          <a:xfrm>
            <a:off x="457200" y="304800"/>
            <a:ext cx="8229600" cy="43434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252345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457200" y="5562600"/>
            <a:ext cx="8229600" cy="746760"/>
          </a:xfrm>
        </p:spPr>
        <p:txBody>
          <a:bodyPr>
            <a:normAutofit fontScale="55000" lnSpcReduction="20000"/>
          </a:bodyPr>
          <a:lstStyle/>
          <a:p>
            <a:r>
              <a:rPr lang="en-US" b="1" dirty="0"/>
              <a:t>Observations</a:t>
            </a:r>
          </a:p>
          <a:p>
            <a:r>
              <a:rPr lang="en-US" dirty="0"/>
              <a:t>From above chart we can say that, as grades are decreasing charged off proportion is increasing.</a:t>
            </a:r>
          </a:p>
          <a:p>
            <a:endParaRPr lang="en-US" dirty="0"/>
          </a:p>
        </p:txBody>
      </p:sp>
      <p:pic>
        <p:nvPicPr>
          <p:cNvPr id="5" name="Picture 4"/>
          <p:cNvPicPr/>
          <p:nvPr/>
        </p:nvPicPr>
        <p:blipFill rotWithShape="1">
          <a:blip r:embed="rId2"/>
          <a:srcRect l="25321" t="28221" r="16666" b="24459"/>
          <a:stretch/>
        </p:blipFill>
        <p:spPr bwMode="auto">
          <a:xfrm>
            <a:off x="457200" y="228600"/>
            <a:ext cx="8229600" cy="4953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092181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5181600"/>
            <a:ext cx="8229600" cy="1127760"/>
          </a:xfrm>
        </p:spPr>
        <p:txBody>
          <a:bodyPr>
            <a:normAutofit fontScale="92500" lnSpcReduction="20000"/>
          </a:bodyPr>
          <a:lstStyle/>
          <a:p>
            <a:r>
              <a:rPr lang="en-US" b="1" dirty="0"/>
              <a:t>Observations</a:t>
            </a:r>
            <a:r>
              <a:rPr lang="en-US" b="1" dirty="0">
                <a:hlinkClick r:id="rId2"/>
              </a:rPr>
              <a:t>¶</a:t>
            </a:r>
            <a:endParaRPr lang="en-US" b="1" dirty="0"/>
          </a:p>
          <a:p>
            <a:r>
              <a:rPr lang="en-US" dirty="0"/>
              <a:t>Subgrade F5, G3 and G5 are having maximum charged off proportion.</a:t>
            </a:r>
          </a:p>
          <a:p>
            <a:endParaRPr lang="en-US" dirty="0"/>
          </a:p>
        </p:txBody>
      </p:sp>
      <p:pic>
        <p:nvPicPr>
          <p:cNvPr id="4" name="Picture 3"/>
          <p:cNvPicPr/>
          <p:nvPr/>
        </p:nvPicPr>
        <p:blipFill rotWithShape="1">
          <a:blip r:embed="rId3"/>
          <a:srcRect l="23398" t="23659" r="6730" b="8211"/>
          <a:stretch/>
        </p:blipFill>
        <p:spPr bwMode="auto">
          <a:xfrm>
            <a:off x="419100" y="381000"/>
            <a:ext cx="8267700" cy="44958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855920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5486400"/>
            <a:ext cx="8229600" cy="822960"/>
          </a:xfrm>
        </p:spPr>
        <p:txBody>
          <a:bodyPr>
            <a:normAutofit fontScale="47500" lnSpcReduction="20000"/>
          </a:bodyPr>
          <a:lstStyle/>
          <a:p>
            <a:r>
              <a:rPr lang="en-US" b="1" dirty="0"/>
              <a:t>Observations</a:t>
            </a:r>
          </a:p>
          <a:p>
            <a:r>
              <a:rPr lang="en-US" dirty="0"/>
              <a:t>As interest rate are increasing, charged off proportion is also increasing.</a:t>
            </a:r>
          </a:p>
          <a:p>
            <a:r>
              <a:rPr lang="en-US" dirty="0"/>
              <a:t>The borrower who takes loan at the interest rate of 15 to 20 are getting mostly charged off.</a:t>
            </a:r>
          </a:p>
          <a:p>
            <a:endParaRPr lang="en-US" dirty="0"/>
          </a:p>
        </p:txBody>
      </p:sp>
      <p:pic>
        <p:nvPicPr>
          <p:cNvPr id="4" name="Picture 3"/>
          <p:cNvPicPr/>
          <p:nvPr/>
        </p:nvPicPr>
        <p:blipFill rotWithShape="1">
          <a:blip r:embed="rId2"/>
          <a:srcRect l="22917" t="23089" r="16507" b="9066"/>
          <a:stretch/>
        </p:blipFill>
        <p:spPr bwMode="auto">
          <a:xfrm>
            <a:off x="457200" y="304800"/>
            <a:ext cx="8153400" cy="46482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439568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5181600"/>
            <a:ext cx="8229600" cy="1127760"/>
          </a:xfrm>
        </p:spPr>
        <p:txBody>
          <a:bodyPr>
            <a:normAutofit fontScale="77500" lnSpcReduction="20000"/>
          </a:bodyPr>
          <a:lstStyle/>
          <a:p>
            <a:r>
              <a:rPr lang="en-US" b="1" dirty="0"/>
              <a:t>Observations</a:t>
            </a:r>
          </a:p>
          <a:p>
            <a:r>
              <a:rPr lang="en-US" dirty="0"/>
              <a:t>The borrowers whose employee length is less than 1 year, 1 year and 10+ year are mostly getting charged off.</a:t>
            </a:r>
          </a:p>
          <a:p>
            <a:endParaRPr lang="en-US" dirty="0"/>
          </a:p>
        </p:txBody>
      </p:sp>
      <p:pic>
        <p:nvPicPr>
          <p:cNvPr id="4" name="Picture 3"/>
          <p:cNvPicPr/>
          <p:nvPr/>
        </p:nvPicPr>
        <p:blipFill rotWithShape="1">
          <a:blip r:embed="rId2"/>
          <a:srcRect l="22916" t="21664" r="12660" b="9350"/>
          <a:stretch/>
        </p:blipFill>
        <p:spPr bwMode="auto">
          <a:xfrm>
            <a:off x="609600" y="304800"/>
            <a:ext cx="8001000" cy="4572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77694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effectLst/>
              </a:rPr>
              <a:t>Analyzing Loan amount</a:t>
            </a:r>
            <a:r>
              <a:rPr lang="en-US" dirty="0">
                <a:effectLst/>
                <a:hlinkClick r:id="rId2"/>
              </a:rPr>
              <a:t>¶</a:t>
            </a:r>
            <a:r>
              <a:rPr lang="en-US" dirty="0">
                <a:effectLst/>
              </a:rPr>
              <a:t/>
            </a:r>
            <a:br>
              <a:rPr lang="en-US" dirty="0">
                <a:effectLst/>
              </a:rPr>
            </a:b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rotWithShape="1">
          <a:blip r:embed="rId3"/>
          <a:srcRect l="13301" t="29647" r="13301" b="21893"/>
          <a:stretch/>
        </p:blipFill>
        <p:spPr bwMode="auto">
          <a:xfrm>
            <a:off x="457200" y="1600200"/>
            <a:ext cx="8305800" cy="3352800"/>
          </a:xfrm>
          <a:prstGeom prst="rect">
            <a:avLst/>
          </a:prstGeom>
          <a:ln>
            <a:noFill/>
          </a:ln>
          <a:extLst>
            <a:ext uri="{53640926-AAD7-44D8-BBD7-CCE9431645EC}">
              <a14:shadowObscured xmlns:a14="http://schemas.microsoft.com/office/drawing/2010/main"/>
            </a:ext>
          </a:extLst>
        </p:spPr>
      </p:pic>
      <p:sp>
        <p:nvSpPr>
          <p:cNvPr id="5" name="Rectangle 4"/>
          <p:cNvSpPr/>
          <p:nvPr/>
        </p:nvSpPr>
        <p:spPr>
          <a:xfrm>
            <a:off x="533400" y="5269238"/>
            <a:ext cx="8229600" cy="646331"/>
          </a:xfrm>
          <a:prstGeom prst="rect">
            <a:avLst/>
          </a:prstGeom>
        </p:spPr>
        <p:txBody>
          <a:bodyPr wrap="square">
            <a:spAutoFit/>
          </a:bodyPr>
          <a:lstStyle/>
          <a:p>
            <a:r>
              <a:rPr lang="en-US" dirty="0" smtClean="0"/>
              <a:t>From loan amount data, we can say that most of them have taken their loan between 5000 and 15000.</a:t>
            </a:r>
            <a:endParaRPr lang="en-US" dirty="0"/>
          </a:p>
        </p:txBody>
      </p:sp>
    </p:spTree>
    <p:extLst>
      <p:ext uri="{BB962C8B-B14F-4D97-AF65-F5344CB8AC3E}">
        <p14:creationId xmlns:p14="http://schemas.microsoft.com/office/powerpoint/2010/main" val="24548314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457200" y="5486400"/>
            <a:ext cx="8229600" cy="822960"/>
          </a:xfrm>
        </p:spPr>
        <p:txBody>
          <a:bodyPr>
            <a:normAutofit fontScale="62500" lnSpcReduction="20000"/>
          </a:bodyPr>
          <a:lstStyle/>
          <a:p>
            <a:r>
              <a:rPr lang="en-US" b="1" dirty="0"/>
              <a:t>Observations</a:t>
            </a:r>
          </a:p>
          <a:p>
            <a:r>
              <a:rPr lang="en-US" dirty="0"/>
              <a:t>The borrowers who are from NV, AK, TN state are mostly getting charged off.</a:t>
            </a:r>
          </a:p>
          <a:p>
            <a:endParaRPr lang="en-US" dirty="0"/>
          </a:p>
        </p:txBody>
      </p:sp>
      <p:pic>
        <p:nvPicPr>
          <p:cNvPr id="4" name="Picture 3"/>
          <p:cNvPicPr/>
          <p:nvPr/>
        </p:nvPicPr>
        <p:blipFill rotWithShape="1">
          <a:blip r:embed="rId2"/>
          <a:srcRect l="25480" t="21095" r="4647" b="26454"/>
          <a:stretch/>
        </p:blipFill>
        <p:spPr bwMode="auto">
          <a:xfrm>
            <a:off x="432954" y="304800"/>
            <a:ext cx="8177645" cy="4800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891100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457200" y="5410200"/>
            <a:ext cx="8229600" cy="899160"/>
          </a:xfrm>
        </p:spPr>
        <p:txBody>
          <a:bodyPr>
            <a:normAutofit fontScale="70000" lnSpcReduction="20000"/>
          </a:bodyPr>
          <a:lstStyle/>
          <a:p>
            <a:r>
              <a:rPr lang="en-US" b="1" dirty="0"/>
              <a:t>Observations</a:t>
            </a:r>
          </a:p>
          <a:p>
            <a:r>
              <a:rPr lang="en-US" dirty="0"/>
              <a:t>Most of the verified borrowers are getting charged off then others.</a:t>
            </a:r>
          </a:p>
          <a:p>
            <a:endParaRPr lang="en-US" dirty="0"/>
          </a:p>
        </p:txBody>
      </p:sp>
      <p:pic>
        <p:nvPicPr>
          <p:cNvPr id="6" name="Picture 5"/>
          <p:cNvPicPr/>
          <p:nvPr/>
        </p:nvPicPr>
        <p:blipFill rotWithShape="1">
          <a:blip r:embed="rId2"/>
          <a:srcRect l="25321" t="25086" r="15545" b="8780"/>
          <a:stretch/>
        </p:blipFill>
        <p:spPr bwMode="auto">
          <a:xfrm>
            <a:off x="457200" y="304800"/>
            <a:ext cx="8229600" cy="44958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381170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effectLst/>
              </a:rPr>
              <a:t>Multivariate Analysis</a:t>
            </a:r>
            <a:br>
              <a:rPr lang="en-US" dirty="0">
                <a:effectLst/>
              </a:rPr>
            </a:br>
            <a:endParaRPr lang="en-US" dirty="0"/>
          </a:p>
        </p:txBody>
      </p:sp>
      <p:sp>
        <p:nvSpPr>
          <p:cNvPr id="3" name="Content Placeholder 2"/>
          <p:cNvSpPr>
            <a:spLocks noGrp="1"/>
          </p:cNvSpPr>
          <p:nvPr>
            <p:ph idx="1"/>
          </p:nvPr>
        </p:nvSpPr>
        <p:spPr>
          <a:xfrm>
            <a:off x="457200" y="5334000"/>
            <a:ext cx="8686800" cy="1295400"/>
          </a:xfrm>
        </p:spPr>
        <p:txBody>
          <a:bodyPr>
            <a:normAutofit fontScale="47500" lnSpcReduction="20000"/>
          </a:bodyPr>
          <a:lstStyle/>
          <a:p>
            <a:pPr marL="137160" indent="0">
              <a:buNone/>
            </a:pPr>
            <a:r>
              <a:rPr lang="en-US" b="1" dirty="0"/>
              <a:t>Observations</a:t>
            </a:r>
            <a:r>
              <a:rPr lang="en-US" b="1" dirty="0">
                <a:hlinkClick r:id="rId2"/>
              </a:rPr>
              <a:t>¶</a:t>
            </a:r>
            <a:endParaRPr lang="en-US" b="1" dirty="0"/>
          </a:p>
          <a:p>
            <a:r>
              <a:rPr lang="en-US" b="1" dirty="0" err="1"/>
              <a:t>loan_amnt</a:t>
            </a:r>
            <a:r>
              <a:rPr lang="en-US" b="1" dirty="0"/>
              <a:t> , </a:t>
            </a:r>
            <a:r>
              <a:rPr lang="en-US" b="1" dirty="0" err="1"/>
              <a:t>funded_amnt</a:t>
            </a:r>
            <a:r>
              <a:rPr lang="en-US" b="1" dirty="0"/>
              <a:t> , </a:t>
            </a:r>
            <a:r>
              <a:rPr lang="en-US" b="1" dirty="0" err="1"/>
              <a:t>funded_amnt_inv</a:t>
            </a:r>
            <a:r>
              <a:rPr lang="en-US" b="1" dirty="0"/>
              <a:t> , installment</a:t>
            </a:r>
            <a:r>
              <a:rPr lang="en-US" dirty="0"/>
              <a:t> are strongly correlated.</a:t>
            </a:r>
          </a:p>
          <a:p>
            <a:r>
              <a:rPr lang="en-US" b="1" dirty="0" err="1"/>
              <a:t>annual_inc</a:t>
            </a:r>
            <a:r>
              <a:rPr lang="en-US" b="1" dirty="0"/>
              <a:t> and </a:t>
            </a:r>
            <a:r>
              <a:rPr lang="en-US" b="1" dirty="0" err="1"/>
              <a:t>dti</a:t>
            </a:r>
            <a:r>
              <a:rPr lang="en-US" dirty="0"/>
              <a:t> is negatively correlated.</a:t>
            </a:r>
          </a:p>
          <a:p>
            <a:r>
              <a:rPr lang="en-US" dirty="0"/>
              <a:t>Debt income ratio is the percentage of a borrower's monthly gross income that goes toward paying debts.</a:t>
            </a:r>
          </a:p>
          <a:p>
            <a:r>
              <a:rPr lang="en-US" dirty="0"/>
              <a:t>Which means when </a:t>
            </a:r>
            <a:r>
              <a:rPr lang="en-US" dirty="0" err="1"/>
              <a:t>annual_inc</a:t>
            </a:r>
            <a:r>
              <a:rPr lang="en-US" dirty="0"/>
              <a:t> is low, debt is high and vice versa.</a:t>
            </a:r>
          </a:p>
          <a:p>
            <a:endParaRPr lang="en-US" dirty="0"/>
          </a:p>
        </p:txBody>
      </p:sp>
      <p:pic>
        <p:nvPicPr>
          <p:cNvPr id="4" name="Picture 3"/>
          <p:cNvPicPr/>
          <p:nvPr/>
        </p:nvPicPr>
        <p:blipFill rotWithShape="1">
          <a:blip r:embed="rId3"/>
          <a:srcRect l="24680" t="21380" r="4968" b="8780"/>
          <a:stretch/>
        </p:blipFill>
        <p:spPr bwMode="auto">
          <a:xfrm>
            <a:off x="609600" y="1219200"/>
            <a:ext cx="8077200" cy="3810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804063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Recommendation</a:t>
            </a:r>
            <a:endParaRPr lang="en-US" dirty="0"/>
          </a:p>
        </p:txBody>
      </p:sp>
      <p:sp>
        <p:nvSpPr>
          <p:cNvPr id="3" name="Content Placeholder 2"/>
          <p:cNvSpPr>
            <a:spLocks noGrp="1"/>
          </p:cNvSpPr>
          <p:nvPr>
            <p:ph idx="1"/>
          </p:nvPr>
        </p:nvSpPr>
        <p:spPr>
          <a:xfrm>
            <a:off x="457200" y="1295400"/>
            <a:ext cx="8229600" cy="5257800"/>
          </a:xfrm>
        </p:spPr>
        <p:txBody>
          <a:bodyPr>
            <a:normAutofit fontScale="92500" lnSpcReduction="10000"/>
          </a:bodyPr>
          <a:lstStyle/>
          <a:p>
            <a:r>
              <a:rPr lang="en-US" sz="2400" dirty="0" smtClean="0"/>
              <a:t>After </a:t>
            </a:r>
            <a:r>
              <a:rPr lang="en-US" sz="2400" dirty="0" err="1" smtClean="0"/>
              <a:t>analysing</a:t>
            </a:r>
            <a:r>
              <a:rPr lang="en-US" sz="2400" dirty="0" smtClean="0"/>
              <a:t> purpose of loan data we can conclude that loans taken for medical vacation , house , education are fully paid but charge off loan is high for debt consolidation.</a:t>
            </a:r>
          </a:p>
          <a:p>
            <a:r>
              <a:rPr lang="en-US" sz="2400" dirty="0" smtClean="0"/>
              <a:t>After </a:t>
            </a:r>
            <a:r>
              <a:rPr lang="en-US" sz="2400" dirty="0" err="1" smtClean="0"/>
              <a:t>analysing</a:t>
            </a:r>
            <a:r>
              <a:rPr lang="en-US" sz="2400" dirty="0" smtClean="0"/>
              <a:t> home ownership most have taken loan who are in rent or mortgage their home. Loan defaulter probability for people living in rented house is high.</a:t>
            </a:r>
            <a:r>
              <a:rPr lang="en-US" sz="2400" dirty="0"/>
              <a:t> n loan amount </a:t>
            </a:r>
            <a:r>
              <a:rPr lang="en-US" sz="2400" dirty="0" err="1"/>
              <a:t>vs</a:t>
            </a:r>
            <a:r>
              <a:rPr lang="en-US" sz="2400" dirty="0"/>
              <a:t> purpose variable we can say that, to startup with small business borrowers are </a:t>
            </a:r>
            <a:r>
              <a:rPr lang="en-US" sz="2400" dirty="0" smtClean="0"/>
              <a:t>taking </a:t>
            </a:r>
            <a:r>
              <a:rPr lang="en-US" sz="2400" dirty="0"/>
              <a:t>high loan than others. Then comes </a:t>
            </a:r>
            <a:r>
              <a:rPr lang="en-US" sz="2400" dirty="0" err="1"/>
              <a:t>debt_consolidation</a:t>
            </a:r>
            <a:r>
              <a:rPr lang="en-US" sz="2400" dirty="0"/>
              <a:t>.</a:t>
            </a:r>
            <a:endParaRPr lang="en-US" sz="2400" dirty="0" smtClean="0"/>
          </a:p>
          <a:p>
            <a:r>
              <a:rPr lang="en-US" sz="2400" dirty="0" smtClean="0"/>
              <a:t>From data we can </a:t>
            </a:r>
            <a:r>
              <a:rPr lang="en-US" sz="2400" dirty="0" err="1" smtClean="0"/>
              <a:t>analyse</a:t>
            </a:r>
            <a:r>
              <a:rPr lang="en-US" sz="2400" dirty="0" smtClean="0"/>
              <a:t> that loan is taken mostly for 36 months as compared to 60 months. </a:t>
            </a:r>
            <a:r>
              <a:rPr lang="en-US" sz="2400" dirty="0"/>
              <a:t>Charged Off loan status is also high for 60 months term </a:t>
            </a:r>
            <a:r>
              <a:rPr lang="en-US" sz="2400" dirty="0" err="1"/>
              <a:t>wrt</a:t>
            </a:r>
            <a:r>
              <a:rPr lang="en-US" sz="2400" dirty="0"/>
              <a:t> 36 </a:t>
            </a:r>
            <a:r>
              <a:rPr lang="en-US" sz="2400" dirty="0" smtClean="0"/>
              <a:t>months. </a:t>
            </a:r>
          </a:p>
          <a:p>
            <a:r>
              <a:rPr lang="en-US" sz="2400" dirty="0"/>
              <a:t>From above we can say that, under 14k most of the borrowers take the loan amount and charged off status is also high for those amount.</a:t>
            </a:r>
          </a:p>
          <a:p>
            <a:endParaRPr lang="en-US" sz="1800" dirty="0"/>
          </a:p>
          <a:p>
            <a:endParaRPr lang="en-US" sz="1800" dirty="0"/>
          </a:p>
        </p:txBody>
      </p:sp>
    </p:spTree>
    <p:extLst>
      <p:ext uri="{BB962C8B-B14F-4D97-AF65-F5344CB8AC3E}">
        <p14:creationId xmlns:p14="http://schemas.microsoft.com/office/powerpoint/2010/main" val="3143284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229600" cy="5471160"/>
          </a:xfrm>
        </p:spPr>
        <p:txBody>
          <a:bodyPr>
            <a:normAutofit fontScale="77500" lnSpcReduction="20000"/>
          </a:bodyPr>
          <a:lstStyle/>
          <a:p>
            <a:r>
              <a:rPr lang="en-US" dirty="0"/>
              <a:t>From above chart we can say that, most of the borrower's who took loan for the purpose of debt consolidation has highest number of Charged off status and those who are in rent as the most.</a:t>
            </a:r>
          </a:p>
          <a:p>
            <a:r>
              <a:rPr lang="en-US" dirty="0"/>
              <a:t>In loan amount </a:t>
            </a:r>
            <a:r>
              <a:rPr lang="en-US" dirty="0" err="1"/>
              <a:t>vs</a:t>
            </a:r>
            <a:r>
              <a:rPr lang="en-US" dirty="0"/>
              <a:t> Loan status variable we can say that, charged off were having higher loan amount than fully paid.</a:t>
            </a:r>
          </a:p>
          <a:p>
            <a:r>
              <a:rPr lang="en-US" dirty="0"/>
              <a:t>Loan taken for small </a:t>
            </a:r>
            <a:r>
              <a:rPr lang="en-US" dirty="0" err="1"/>
              <a:t>buissness</a:t>
            </a:r>
            <a:r>
              <a:rPr lang="en-US" dirty="0"/>
              <a:t> have higher Charged Off loan status .</a:t>
            </a:r>
          </a:p>
          <a:p>
            <a:r>
              <a:rPr lang="en-US" dirty="0"/>
              <a:t>In purpose </a:t>
            </a:r>
            <a:r>
              <a:rPr lang="en-US" dirty="0" err="1"/>
              <a:t>vs</a:t>
            </a:r>
            <a:r>
              <a:rPr lang="en-US" dirty="0"/>
              <a:t> </a:t>
            </a:r>
            <a:r>
              <a:rPr lang="en-US" dirty="0" err="1"/>
              <a:t>dti</a:t>
            </a:r>
            <a:r>
              <a:rPr lang="en-US" dirty="0"/>
              <a:t> variable we can say that, the borrower who takes loan for the purpose of debt consolidation and credit card are having high </a:t>
            </a:r>
            <a:r>
              <a:rPr lang="en-US" dirty="0" err="1"/>
              <a:t>dti</a:t>
            </a:r>
            <a:r>
              <a:rPr lang="en-US" dirty="0"/>
              <a:t> ratio than others. And higher the </a:t>
            </a:r>
            <a:r>
              <a:rPr lang="en-US" dirty="0" err="1"/>
              <a:t>dti</a:t>
            </a:r>
            <a:r>
              <a:rPr lang="en-US" dirty="0"/>
              <a:t> ratio shows then Charged off status is also high.</a:t>
            </a:r>
          </a:p>
          <a:p>
            <a:r>
              <a:rPr lang="en-US" dirty="0"/>
              <a:t>Data shows when employee income increases charged off status </a:t>
            </a:r>
            <a:r>
              <a:rPr lang="en-US" dirty="0" err="1"/>
              <a:t>deacreases</a:t>
            </a:r>
            <a:r>
              <a:rPr lang="en-US" dirty="0"/>
              <a:t>.</a:t>
            </a:r>
          </a:p>
          <a:p>
            <a:r>
              <a:rPr lang="en-US" sz="2400" dirty="0"/>
              <a:t>The borrowers who are from NV, AK, TN state are mostly getting charged off.</a:t>
            </a:r>
          </a:p>
          <a:p>
            <a:r>
              <a:rPr lang="en-US" sz="2400" dirty="0"/>
              <a:t>Most of the verified borrowers are getting charged off then others.</a:t>
            </a:r>
          </a:p>
          <a:p>
            <a:endParaRPr lang="en-US" dirty="0"/>
          </a:p>
        </p:txBody>
      </p:sp>
    </p:spTree>
    <p:extLst>
      <p:ext uri="{BB962C8B-B14F-4D97-AF65-F5344CB8AC3E}">
        <p14:creationId xmlns:p14="http://schemas.microsoft.com/office/powerpoint/2010/main" val="20099517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smtClean="0"/>
              <a:t>Annual Income and Verification process is the main deriving factors behind loan default. </a:t>
            </a:r>
          </a:p>
          <a:p>
            <a:r>
              <a:rPr lang="en-US" dirty="0" smtClean="0"/>
              <a:t>Providing loan for small businesses or people who lives in rented house also shows strong indicators of default.</a:t>
            </a:r>
          </a:p>
        </p:txBody>
      </p:sp>
    </p:spTree>
    <p:extLst>
      <p:ext uri="{BB962C8B-B14F-4D97-AF65-F5344CB8AC3E}">
        <p14:creationId xmlns:p14="http://schemas.microsoft.com/office/powerpoint/2010/main" val="1653476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effectLst/>
              </a:rPr>
              <a:t>Analyzing Interest Rate</a:t>
            </a:r>
            <a:br>
              <a:rPr lang="en-US" dirty="0">
                <a:effectLst/>
              </a:rPr>
            </a:br>
            <a:endParaRPr lang="en-US" dirty="0"/>
          </a:p>
        </p:txBody>
      </p:sp>
      <p:pic>
        <p:nvPicPr>
          <p:cNvPr id="4" name="Content Placeholder 3"/>
          <p:cNvPicPr>
            <a:picLocks noGrp="1"/>
          </p:cNvPicPr>
          <p:nvPr>
            <p:ph idx="1"/>
          </p:nvPr>
        </p:nvPicPr>
        <p:blipFill rotWithShape="1">
          <a:blip r:embed="rId2"/>
          <a:srcRect l="12178" t="24516" r="12501" b="16762"/>
          <a:stretch/>
        </p:blipFill>
        <p:spPr bwMode="auto">
          <a:xfrm>
            <a:off x="609600" y="1219200"/>
            <a:ext cx="8229600" cy="3607231"/>
          </a:xfrm>
          <a:prstGeom prst="rect">
            <a:avLst/>
          </a:prstGeom>
          <a:ln>
            <a:noFill/>
          </a:ln>
          <a:extLst>
            <a:ext uri="{53640926-AAD7-44D8-BBD7-CCE9431645EC}">
              <a14:shadowObscured xmlns:a14="http://schemas.microsoft.com/office/drawing/2010/main"/>
            </a:ext>
          </a:extLst>
        </p:spPr>
      </p:pic>
      <p:sp>
        <p:nvSpPr>
          <p:cNvPr id="5" name="Rectangle 4"/>
          <p:cNvSpPr/>
          <p:nvPr/>
        </p:nvSpPr>
        <p:spPr>
          <a:xfrm>
            <a:off x="609600" y="5029200"/>
            <a:ext cx="8153400" cy="923330"/>
          </a:xfrm>
          <a:prstGeom prst="rect">
            <a:avLst/>
          </a:prstGeom>
        </p:spPr>
        <p:txBody>
          <a:bodyPr wrap="square">
            <a:spAutoFit/>
          </a:bodyPr>
          <a:lstStyle/>
          <a:p>
            <a:r>
              <a:rPr lang="en-US" b="1" dirty="0" smtClean="0"/>
              <a:t>Observations</a:t>
            </a:r>
            <a:endParaRPr lang="en-US" b="1" dirty="0"/>
          </a:p>
          <a:p>
            <a:r>
              <a:rPr lang="en-US" dirty="0"/>
              <a:t>From interest rate data, we can say that most of the interest rate lies between 9% to 14.5%.</a:t>
            </a:r>
          </a:p>
        </p:txBody>
      </p:sp>
    </p:spTree>
    <p:extLst>
      <p:ext uri="{BB962C8B-B14F-4D97-AF65-F5344CB8AC3E}">
        <p14:creationId xmlns:p14="http://schemas.microsoft.com/office/powerpoint/2010/main" val="1603612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effectLst/>
              </a:rPr>
              <a:t>Analyzing Annual Income</a:t>
            </a:r>
            <a:br>
              <a:rPr lang="en-US" dirty="0">
                <a:effectLst/>
              </a:rPr>
            </a:br>
            <a:endParaRPr lang="en-US" dirty="0"/>
          </a:p>
        </p:txBody>
      </p:sp>
      <p:sp>
        <p:nvSpPr>
          <p:cNvPr id="3" name="Content Placeholder 2"/>
          <p:cNvSpPr>
            <a:spLocks noGrp="1"/>
          </p:cNvSpPr>
          <p:nvPr>
            <p:ph idx="1"/>
          </p:nvPr>
        </p:nvSpPr>
        <p:spPr/>
        <p:txBody>
          <a:bodyPr/>
          <a:lstStyle/>
          <a:p>
            <a:endParaRPr lang="en-US"/>
          </a:p>
        </p:txBody>
      </p:sp>
      <p:pic>
        <p:nvPicPr>
          <p:cNvPr id="4" name="Picture 3"/>
          <p:cNvPicPr/>
          <p:nvPr/>
        </p:nvPicPr>
        <p:blipFill rotWithShape="1">
          <a:blip r:embed="rId2"/>
          <a:srcRect l="13782" t="22235" r="10737" b="21323"/>
          <a:stretch/>
        </p:blipFill>
        <p:spPr bwMode="auto">
          <a:xfrm>
            <a:off x="533400" y="1676400"/>
            <a:ext cx="8077200" cy="2895600"/>
          </a:xfrm>
          <a:prstGeom prst="rect">
            <a:avLst/>
          </a:prstGeom>
          <a:ln>
            <a:noFill/>
          </a:ln>
          <a:extLst>
            <a:ext uri="{53640926-AAD7-44D8-BBD7-CCE9431645EC}">
              <a14:shadowObscured xmlns:a14="http://schemas.microsoft.com/office/drawing/2010/main"/>
            </a:ext>
          </a:extLst>
        </p:spPr>
      </p:pic>
      <p:sp>
        <p:nvSpPr>
          <p:cNvPr id="5" name="Rectangle 4"/>
          <p:cNvSpPr/>
          <p:nvPr/>
        </p:nvSpPr>
        <p:spPr>
          <a:xfrm>
            <a:off x="685800" y="4724400"/>
            <a:ext cx="7924800" cy="923330"/>
          </a:xfrm>
          <a:prstGeom prst="rect">
            <a:avLst/>
          </a:prstGeom>
        </p:spPr>
        <p:txBody>
          <a:bodyPr wrap="square">
            <a:spAutoFit/>
          </a:bodyPr>
          <a:lstStyle/>
          <a:p>
            <a:r>
              <a:rPr lang="en-US" b="1" dirty="0"/>
              <a:t>Observations</a:t>
            </a:r>
          </a:p>
          <a:p>
            <a:r>
              <a:rPr lang="en-US" dirty="0"/>
              <a:t>From annual income data, we can say that most of the borrower's annual income are in range of 40k to 80k.</a:t>
            </a:r>
          </a:p>
        </p:txBody>
      </p:sp>
    </p:spTree>
    <p:extLst>
      <p:ext uri="{BB962C8B-B14F-4D97-AF65-F5344CB8AC3E}">
        <p14:creationId xmlns:p14="http://schemas.microsoft.com/office/powerpoint/2010/main" val="644229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838200"/>
            <a:ext cx="8458200" cy="579437"/>
          </a:xfrm>
        </p:spPr>
        <p:txBody>
          <a:bodyPr>
            <a:normAutofit fontScale="90000"/>
          </a:bodyPr>
          <a:lstStyle/>
          <a:p>
            <a:r>
              <a:rPr lang="en-US" dirty="0">
                <a:effectLst/>
              </a:rPr>
              <a:t>Unordered Categorical Variables</a:t>
            </a:r>
            <a:br>
              <a:rPr lang="en-US" dirty="0">
                <a:effectLst/>
              </a:rPr>
            </a:br>
            <a:r>
              <a:rPr lang="en-US" dirty="0">
                <a:effectLst/>
              </a:rPr>
              <a:t/>
            </a:r>
            <a:br>
              <a:rPr lang="en-US" dirty="0">
                <a:effectLst/>
              </a:rPr>
            </a:br>
            <a:endParaRPr lang="en-US" dirty="0"/>
          </a:p>
        </p:txBody>
      </p:sp>
      <p:sp>
        <p:nvSpPr>
          <p:cNvPr id="3" name="Content Placeholder 2"/>
          <p:cNvSpPr>
            <a:spLocks noGrp="1"/>
          </p:cNvSpPr>
          <p:nvPr>
            <p:ph idx="1"/>
          </p:nvPr>
        </p:nvSpPr>
        <p:spPr/>
        <p:txBody>
          <a:bodyPr/>
          <a:lstStyle/>
          <a:p>
            <a:r>
              <a:rPr lang="en-US" dirty="0"/>
              <a:t>Analyzing Loan Status</a:t>
            </a:r>
          </a:p>
        </p:txBody>
      </p:sp>
      <p:pic>
        <p:nvPicPr>
          <p:cNvPr id="4" name="Picture 3"/>
          <p:cNvPicPr/>
          <p:nvPr/>
        </p:nvPicPr>
        <p:blipFill rotWithShape="1">
          <a:blip r:embed="rId2"/>
          <a:srcRect l="33814" t="25940" r="31570" b="22463"/>
          <a:stretch/>
        </p:blipFill>
        <p:spPr bwMode="auto">
          <a:xfrm>
            <a:off x="838200" y="2386012"/>
            <a:ext cx="4800600" cy="2871788"/>
          </a:xfrm>
          <a:prstGeom prst="rect">
            <a:avLst/>
          </a:prstGeom>
          <a:ln>
            <a:noFill/>
          </a:ln>
          <a:extLst>
            <a:ext uri="{53640926-AAD7-44D8-BBD7-CCE9431645EC}">
              <a14:shadowObscured xmlns:a14="http://schemas.microsoft.com/office/drawing/2010/main"/>
            </a:ext>
          </a:extLst>
        </p:spPr>
      </p:pic>
      <p:sp>
        <p:nvSpPr>
          <p:cNvPr id="5" name="Rectangle 4"/>
          <p:cNvSpPr/>
          <p:nvPr/>
        </p:nvSpPr>
        <p:spPr>
          <a:xfrm>
            <a:off x="817418" y="5562600"/>
            <a:ext cx="7793182" cy="923330"/>
          </a:xfrm>
          <a:prstGeom prst="rect">
            <a:avLst/>
          </a:prstGeom>
        </p:spPr>
        <p:txBody>
          <a:bodyPr wrap="square">
            <a:spAutoFit/>
          </a:bodyPr>
          <a:lstStyle/>
          <a:p>
            <a:r>
              <a:rPr lang="en-US" b="1" dirty="0" smtClean="0"/>
              <a:t>Observations</a:t>
            </a:r>
            <a:endParaRPr lang="en-US" b="1" dirty="0"/>
          </a:p>
          <a:p>
            <a:r>
              <a:rPr lang="en-US" dirty="0"/>
              <a:t>From loan status data, we can say that 85.7% have fully paid whereas 14.3% are charged off.</a:t>
            </a:r>
          </a:p>
        </p:txBody>
      </p:sp>
    </p:spTree>
    <p:extLst>
      <p:ext uri="{BB962C8B-B14F-4D97-AF65-F5344CB8AC3E}">
        <p14:creationId xmlns:p14="http://schemas.microsoft.com/office/powerpoint/2010/main" val="3988592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457200"/>
            <a:ext cx="8229600" cy="4709160"/>
          </a:xfrm>
        </p:spPr>
        <p:txBody>
          <a:bodyPr/>
          <a:lstStyle/>
          <a:p>
            <a:r>
              <a:rPr lang="en-US" b="1" dirty="0"/>
              <a:t>Analyzing Purpose of Loan</a:t>
            </a:r>
          </a:p>
          <a:p>
            <a:endParaRPr lang="en-US" dirty="0"/>
          </a:p>
        </p:txBody>
      </p:sp>
      <p:pic>
        <p:nvPicPr>
          <p:cNvPr id="4" name="Picture 3"/>
          <p:cNvPicPr/>
          <p:nvPr/>
        </p:nvPicPr>
        <p:blipFill rotWithShape="1">
          <a:blip r:embed="rId2"/>
          <a:srcRect l="17628" t="17388" r="15224" b="16192"/>
          <a:stretch/>
        </p:blipFill>
        <p:spPr bwMode="auto">
          <a:xfrm>
            <a:off x="457200" y="1143000"/>
            <a:ext cx="7848600" cy="3886200"/>
          </a:xfrm>
          <a:prstGeom prst="rect">
            <a:avLst/>
          </a:prstGeom>
          <a:ln>
            <a:noFill/>
          </a:ln>
          <a:extLst>
            <a:ext uri="{53640926-AAD7-44D8-BBD7-CCE9431645EC}">
              <a14:shadowObscured xmlns:a14="http://schemas.microsoft.com/office/drawing/2010/main"/>
            </a:ext>
          </a:extLst>
        </p:spPr>
      </p:pic>
      <p:sp>
        <p:nvSpPr>
          <p:cNvPr id="5" name="Rectangle 4"/>
          <p:cNvSpPr/>
          <p:nvPr/>
        </p:nvSpPr>
        <p:spPr>
          <a:xfrm>
            <a:off x="609600" y="5045655"/>
            <a:ext cx="7620000" cy="1200329"/>
          </a:xfrm>
          <a:prstGeom prst="rect">
            <a:avLst/>
          </a:prstGeom>
        </p:spPr>
        <p:txBody>
          <a:bodyPr wrap="square">
            <a:spAutoFit/>
          </a:bodyPr>
          <a:lstStyle/>
          <a:p>
            <a:r>
              <a:rPr lang="en-US" b="1" dirty="0"/>
              <a:t>Observations¶</a:t>
            </a:r>
          </a:p>
          <a:p>
            <a:r>
              <a:rPr lang="en-US" dirty="0"/>
              <a:t>From purpose data, we can say that most of them have taken loan for debt consolidation and paying credit card bills.</a:t>
            </a:r>
          </a:p>
          <a:p>
            <a:r>
              <a:rPr lang="en-US" dirty="0"/>
              <a:t>Charged Off loan status is also high for debt consolidation.</a:t>
            </a:r>
          </a:p>
        </p:txBody>
      </p:sp>
    </p:spTree>
    <p:extLst>
      <p:ext uri="{BB962C8B-B14F-4D97-AF65-F5344CB8AC3E}">
        <p14:creationId xmlns:p14="http://schemas.microsoft.com/office/powerpoint/2010/main" val="3350373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6156960"/>
          </a:xfrm>
        </p:spPr>
        <p:txBody>
          <a:bodyPr/>
          <a:lstStyle/>
          <a:p>
            <a:r>
              <a:rPr lang="en-US" b="1" dirty="0"/>
              <a:t>Analyzing Home Ownership</a:t>
            </a:r>
          </a:p>
          <a:p>
            <a:pPr marL="137160" indent="0">
              <a:buNone/>
            </a:pPr>
            <a:endParaRPr lang="en-US" dirty="0"/>
          </a:p>
        </p:txBody>
      </p:sp>
      <p:pic>
        <p:nvPicPr>
          <p:cNvPr id="4" name="Picture 3"/>
          <p:cNvPicPr/>
          <p:nvPr/>
        </p:nvPicPr>
        <p:blipFill rotWithShape="1">
          <a:blip r:embed="rId2"/>
          <a:srcRect l="32532" t="19384" r="30128" b="18758"/>
          <a:stretch/>
        </p:blipFill>
        <p:spPr bwMode="auto">
          <a:xfrm>
            <a:off x="1066800" y="762000"/>
            <a:ext cx="6705600" cy="4036060"/>
          </a:xfrm>
          <a:prstGeom prst="rect">
            <a:avLst/>
          </a:prstGeom>
          <a:ln>
            <a:noFill/>
          </a:ln>
          <a:extLst>
            <a:ext uri="{53640926-AAD7-44D8-BBD7-CCE9431645EC}">
              <a14:shadowObscured xmlns:a14="http://schemas.microsoft.com/office/drawing/2010/main"/>
            </a:ext>
          </a:extLst>
        </p:spPr>
      </p:pic>
      <p:sp>
        <p:nvSpPr>
          <p:cNvPr id="5" name="Rectangle 4"/>
          <p:cNvSpPr/>
          <p:nvPr/>
        </p:nvSpPr>
        <p:spPr>
          <a:xfrm>
            <a:off x="1066800" y="4953000"/>
            <a:ext cx="7620000" cy="1200329"/>
          </a:xfrm>
          <a:prstGeom prst="rect">
            <a:avLst/>
          </a:prstGeom>
        </p:spPr>
        <p:txBody>
          <a:bodyPr wrap="square">
            <a:spAutoFit/>
          </a:bodyPr>
          <a:lstStyle/>
          <a:p>
            <a:r>
              <a:rPr lang="en-US" b="1" dirty="0"/>
              <a:t>Observations</a:t>
            </a:r>
          </a:p>
          <a:p>
            <a:r>
              <a:rPr lang="en-US" dirty="0"/>
              <a:t>From home ownership data, we can say that most of them have taken loan who are in rent or mortgage their home.</a:t>
            </a:r>
          </a:p>
          <a:p>
            <a:r>
              <a:rPr lang="en-US" dirty="0"/>
              <a:t>Charged Off loan status is also high for these two home ownership.</a:t>
            </a:r>
          </a:p>
        </p:txBody>
      </p:sp>
    </p:spTree>
    <p:extLst>
      <p:ext uri="{BB962C8B-B14F-4D97-AF65-F5344CB8AC3E}">
        <p14:creationId xmlns:p14="http://schemas.microsoft.com/office/powerpoint/2010/main" val="31648254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ex">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219</TotalTime>
  <Words>1756</Words>
  <Application>Microsoft Office PowerPoint</Application>
  <PresentationFormat>On-screen Show (4:3)</PresentationFormat>
  <Paragraphs>138</Paragraphs>
  <Slides>45</Slides>
  <Notes>0</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Apex</vt:lpstr>
      <vt:lpstr>LENDING CLUB CASE STUDY</vt:lpstr>
      <vt:lpstr>Data Analysis - Univariate </vt:lpstr>
      <vt:lpstr>Analyzing Approved Loan Amount percentage </vt:lpstr>
      <vt:lpstr>Analyzing Loan amount¶ </vt:lpstr>
      <vt:lpstr>Analyzing Interest Rate </vt:lpstr>
      <vt:lpstr>Analyzing Annual Income </vt:lpstr>
      <vt:lpstr>Unordered Categorical Variables  </vt:lpstr>
      <vt:lpstr>PowerPoint Presentation</vt:lpstr>
      <vt:lpstr>PowerPoint Presentation</vt:lpstr>
      <vt:lpstr>Ordered Categorical Variables </vt:lpstr>
      <vt:lpstr>Segmented Univariate Analysis </vt:lpstr>
      <vt:lpstr>PowerPoint Presentation</vt:lpstr>
      <vt:lpstr>PowerPoint Presentation</vt:lpstr>
      <vt:lpstr>Bivariate Analysis </vt:lpstr>
      <vt:lpstr>PowerPoint Presentation</vt:lpstr>
      <vt:lpstr>PowerPoint Presentation</vt:lpstr>
      <vt:lpstr>PowerPoint Presentation</vt:lpstr>
      <vt:lpstr>Analysing Annual Income with every variables</vt:lpstr>
      <vt:lpstr>PowerPoint Presentation</vt:lpstr>
      <vt:lpstr>PowerPoint Presentation</vt:lpstr>
      <vt:lpstr>PowerPoint Presentation</vt:lpstr>
      <vt:lpstr>PowerPoint Presentation</vt:lpstr>
      <vt:lpstr>Analysing Interest Rate with every variables</vt:lpstr>
      <vt:lpstr>PowerPoint Presentation</vt:lpstr>
      <vt:lpstr>PowerPoint Presentation</vt:lpstr>
      <vt:lpstr>PowerPoint Presentation</vt:lpstr>
      <vt:lpstr>PowerPoint Presentation</vt:lpstr>
      <vt:lpstr>PowerPoint Presentation</vt:lpstr>
      <vt:lpstr>Analysing Debt to income ratio with every variables</vt:lpstr>
      <vt:lpstr>PowerPoint Presentation</vt:lpstr>
      <vt:lpstr>PowerPoint Presentation</vt:lpstr>
      <vt:lpstr>PowerPoint Presentation</vt:lpstr>
      <vt:lpstr>PowerPoint Presentation</vt:lpstr>
      <vt:lpstr>Analysing Charged Off Proportion with each variables.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Multivariate Analysis </vt:lpstr>
      <vt:lpstr>Recommendation</vt:lpstr>
      <vt:lpstr>PowerPoint Presentation</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acer</dc:creator>
  <cp:lastModifiedBy>acer</cp:lastModifiedBy>
  <cp:revision>19</cp:revision>
  <dcterms:created xsi:type="dcterms:W3CDTF">2022-03-09T13:01:13Z</dcterms:created>
  <dcterms:modified xsi:type="dcterms:W3CDTF">2022-03-09T16:40:41Z</dcterms:modified>
</cp:coreProperties>
</file>